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Raleway" panose="020B0604020202020204" charset="0"/>
      <p:regular r:id="rId35"/>
      <p:bold r:id="rId36"/>
      <p:italic r:id="rId37"/>
      <p:boldItalic r:id="rId38"/>
    </p:embeddedFont>
    <p:embeddedFont>
      <p:font typeface="Roboto" panose="020B0604020202020204" charset="0"/>
      <p:regular r:id="rId39"/>
      <p:bold r:id="rId40"/>
      <p:italic r:id="rId41"/>
      <p:boldItalic r:id="rId42"/>
    </p:embeddedFont>
    <p:embeddedFont>
      <p:font typeface="Source Sans Pro" panose="020B0503030403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62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92fd8a154f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92fd8a154f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diffusion of adatoms follows the gradient of chemical potential along the surface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fd8a154f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fd8a154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Self similarity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92fd8a154f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92fd8a154f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92fd8a154f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92fd8a154f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2fd8a154f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2fd8a154f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92fd8a154f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92fd8a154f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Source Sans Pro"/>
                <a:ea typeface="Source Sans Pro"/>
                <a:cs typeface="Source Sans Pro"/>
                <a:sym typeface="Source Sans Pro"/>
              </a:rPr>
              <a:t>Faceting from τ (n) dominates foronly when:</a:t>
            </a:r>
            <a:endParaRPr sz="1400">
              <a:solidFill>
                <a:schemeClr val="dk1"/>
              </a:solidFill>
              <a:latin typeface="Source Sans Pro"/>
              <a:ea typeface="Source Sans Pro"/>
              <a:cs typeface="Source Sans Pro"/>
              <a:sym typeface="Source Sans Pro"/>
            </a:endParaRPr>
          </a:p>
          <a:p>
            <a:pPr marL="457200" lvl="0" indent="-317500" algn="l" rtl="0">
              <a:spcBef>
                <a:spcPts val="0"/>
              </a:spcBef>
              <a:spcAft>
                <a:spcPts val="0"/>
              </a:spcAft>
              <a:buClr>
                <a:schemeClr val="dk1"/>
              </a:buClr>
              <a:buSzPts val="1400"/>
              <a:buFont typeface="Source Sans Pro"/>
              <a:buChar char="●"/>
            </a:pPr>
            <a:r>
              <a:rPr lang="en" sz="1400">
                <a:solidFill>
                  <a:schemeClr val="dk1"/>
                </a:solidFill>
                <a:latin typeface="Source Sans Pro"/>
                <a:ea typeface="Source Sans Pro"/>
                <a:cs typeface="Source Sans Pro"/>
                <a:sym typeface="Source Sans Pro"/>
              </a:rPr>
              <a:t>F/M is low</a:t>
            </a:r>
            <a:endParaRPr sz="1400">
              <a:solidFill>
                <a:schemeClr val="dk1"/>
              </a:solidFill>
              <a:latin typeface="Source Sans Pro"/>
              <a:ea typeface="Source Sans Pro"/>
              <a:cs typeface="Source Sans Pro"/>
              <a:sym typeface="Source Sans Pro"/>
            </a:endParaRPr>
          </a:p>
          <a:p>
            <a:pPr marL="457200" lvl="0" indent="-317500" algn="l" rtl="0">
              <a:spcBef>
                <a:spcPts val="0"/>
              </a:spcBef>
              <a:spcAft>
                <a:spcPts val="0"/>
              </a:spcAft>
              <a:buClr>
                <a:schemeClr val="dk1"/>
              </a:buClr>
              <a:buSzPts val="1400"/>
              <a:buFont typeface="Source Sans Pro"/>
              <a:buChar char="●"/>
            </a:pPr>
            <a:r>
              <a:rPr lang="en" sz="1400">
                <a:solidFill>
                  <a:schemeClr val="dk1"/>
                </a:solidFill>
                <a:latin typeface="Source Sans Pro"/>
                <a:ea typeface="Source Sans Pro"/>
                <a:cs typeface="Source Sans Pro"/>
                <a:sym typeface="Source Sans Pro"/>
              </a:rPr>
              <a:t>Size does not exceed diffusion length</a:t>
            </a:r>
            <a:endParaRPr sz="140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sz="1400">
                <a:solidFill>
                  <a:schemeClr val="dk1"/>
                </a:solidFill>
                <a:latin typeface="Source Sans Pro"/>
                <a:ea typeface="Source Sans Pro"/>
                <a:cs typeface="Source Sans Pro"/>
                <a:sym typeface="Source Sans Pro"/>
              </a:rPr>
              <a:t>More important for small particles</a:t>
            </a:r>
            <a:endParaRPr sz="14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400">
              <a:latin typeface="Source Sans Pro"/>
              <a:ea typeface="Source Sans Pro"/>
              <a:cs typeface="Source Sans Pro"/>
              <a:sym typeface="Source Sans Pro"/>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92fd8a154f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92fd8a154f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92fd8a154f_8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92fd8a154f_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2fd8a154f_8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2fd8a154f_8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92fd8a154f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92fd8a154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92fd8a154f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92fd8a154f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92fd8a154f_8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92fd8a154f_8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92fd8a154f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92fd8a154f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92fd8a154f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92fd8a154f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92fd8a154f_1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92fd8a154f_1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92fd8a154f_1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92fd8a154f_1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92fd8a154f_1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92fd8a154f_1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92fd8a154f_1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92fd8a154f_1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92fd8a154f_1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92fd8a154f_1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92fd8a154f_1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92fd8a154f_1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2fd8a154f_1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92fd8a154f_1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92fd8a154f_9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92fd8a154f_9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2fd8a154f_1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2fd8a154f_1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92fd8a154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92fd8a154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92fd8a154f_26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92fd8a154f_26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92fd8a154f_15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92fd8a154f_1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92fd8a154f_9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92fd8a154f_9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92fd8a154f_9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92fd8a154f_9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92fd8a154f_1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92fd8a154f_1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92fd8a154f_15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92fd8a154f_15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92fd8a154f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92fd8a154f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Google Shape;36;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6.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485875" y="874075"/>
            <a:ext cx="8183700" cy="147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Understanding the crystal shape in the growth of nanostructures</a:t>
            </a:r>
            <a:endParaRPr/>
          </a:p>
        </p:txBody>
      </p:sp>
      <p:sp>
        <p:nvSpPr>
          <p:cNvPr id="59" name="Google Shape;59;p13"/>
          <p:cNvSpPr txBox="1">
            <a:spLocks noGrp="1"/>
          </p:cNvSpPr>
          <p:nvPr>
            <p:ph type="subTitle" idx="1"/>
          </p:nvPr>
        </p:nvSpPr>
        <p:spPr>
          <a:xfrm>
            <a:off x="485875" y="2804875"/>
            <a:ext cx="8183700" cy="195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Rajrupa Paul, Jehyeok Ryu, Hoda Shirzad &amp; Elias Stutz</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sz="1900">
                <a:solidFill>
                  <a:srgbClr val="FFFFFF"/>
                </a:solidFill>
              </a:rPr>
              <a:t>Seminar presentation for MSE-649 Crystal growth by epitaxy</a:t>
            </a:r>
            <a:endParaRPr sz="1900">
              <a:solidFill>
                <a:srgbClr val="FFFFFF"/>
              </a:solidFill>
            </a:endParaRPr>
          </a:p>
          <a:p>
            <a:pPr marL="0" lvl="0" indent="0" algn="l" rtl="0">
              <a:spcBef>
                <a:spcPts val="0"/>
              </a:spcBef>
              <a:spcAft>
                <a:spcPts val="0"/>
              </a:spcAft>
              <a:buNone/>
            </a:pPr>
            <a:endParaRPr sz="1900">
              <a:solidFill>
                <a:srgbClr val="FFFFFF"/>
              </a:solidFill>
            </a:endParaRPr>
          </a:p>
          <a:p>
            <a:pPr marL="0" lvl="0" indent="0" algn="l" rtl="0">
              <a:spcBef>
                <a:spcPts val="0"/>
              </a:spcBef>
              <a:spcAft>
                <a:spcPts val="0"/>
              </a:spcAft>
              <a:buNone/>
            </a:pPr>
            <a:r>
              <a:rPr lang="en" sz="1900">
                <a:solidFill>
                  <a:srgbClr val="FFFFFF"/>
                </a:solidFill>
              </a:rPr>
              <a:t>August 28th, 2020</a:t>
            </a:r>
            <a:endParaRPr sz="19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Description of the model</a:t>
            </a:r>
            <a:endParaRPr/>
          </a:p>
        </p:txBody>
      </p:sp>
      <p:pic>
        <p:nvPicPr>
          <p:cNvPr id="138" name="Google Shape;138;p22"/>
          <p:cNvPicPr preferRelativeResize="0"/>
          <p:nvPr/>
        </p:nvPicPr>
        <p:blipFill>
          <a:blip r:embed="rId3">
            <a:alphaModFix/>
          </a:blip>
          <a:stretch>
            <a:fillRect/>
          </a:stretch>
        </p:blipFill>
        <p:spPr>
          <a:xfrm>
            <a:off x="5902150" y="292898"/>
            <a:ext cx="3135001" cy="3111724"/>
          </a:xfrm>
          <a:prstGeom prst="rect">
            <a:avLst/>
          </a:prstGeom>
          <a:noFill/>
          <a:ln>
            <a:noFill/>
          </a:ln>
        </p:spPr>
      </p:pic>
      <p:grpSp>
        <p:nvGrpSpPr>
          <p:cNvPr id="139" name="Google Shape;139;p22"/>
          <p:cNvGrpSpPr/>
          <p:nvPr/>
        </p:nvGrpSpPr>
        <p:grpSpPr>
          <a:xfrm>
            <a:off x="329254" y="3460150"/>
            <a:ext cx="3444718" cy="1270000"/>
            <a:chOff x="1141784" y="2698149"/>
            <a:chExt cx="3394145" cy="1270000"/>
          </a:xfrm>
        </p:grpSpPr>
        <p:pic>
          <p:nvPicPr>
            <p:cNvPr id="140" name="Google Shape;140;p22" descr="v=\nabla_s\cdot[M\nabla_s\mu]+F" title="MathEquation,#000000"/>
            <p:cNvPicPr preferRelativeResize="0"/>
            <p:nvPr/>
          </p:nvPicPr>
          <p:blipFill>
            <a:blip r:embed="rId4">
              <a:alphaModFix/>
            </a:blip>
            <a:stretch>
              <a:fillRect/>
            </a:stretch>
          </p:blipFill>
          <p:spPr>
            <a:xfrm>
              <a:off x="1409501" y="2863500"/>
              <a:ext cx="3126428" cy="406450"/>
            </a:xfrm>
            <a:prstGeom prst="rect">
              <a:avLst/>
            </a:prstGeom>
            <a:noFill/>
            <a:ln>
              <a:noFill/>
            </a:ln>
          </p:spPr>
        </p:pic>
        <p:pic>
          <p:nvPicPr>
            <p:cNvPr id="141" name="Google Shape;141;p22" descr="\mu=\mu_{eq}+\tau v" title="MathEquation,#000000"/>
            <p:cNvPicPr preferRelativeResize="0"/>
            <p:nvPr/>
          </p:nvPicPr>
          <p:blipFill>
            <a:blip r:embed="rId5">
              <a:alphaModFix/>
            </a:blip>
            <a:stretch>
              <a:fillRect/>
            </a:stretch>
          </p:blipFill>
          <p:spPr>
            <a:xfrm>
              <a:off x="1409494" y="3383900"/>
              <a:ext cx="1805476" cy="336275"/>
            </a:xfrm>
            <a:prstGeom prst="rect">
              <a:avLst/>
            </a:prstGeom>
            <a:noFill/>
            <a:ln>
              <a:noFill/>
            </a:ln>
          </p:spPr>
        </p:pic>
        <p:pic>
          <p:nvPicPr>
            <p:cNvPr id="142" name="Google Shape;142;p22" descr="\{" title="MathEquation,#000000"/>
            <p:cNvPicPr preferRelativeResize="0"/>
            <p:nvPr/>
          </p:nvPicPr>
          <p:blipFill>
            <a:blip r:embed="rId6">
              <a:alphaModFix/>
            </a:blip>
            <a:stretch>
              <a:fillRect/>
            </a:stretch>
          </p:blipFill>
          <p:spPr>
            <a:xfrm>
              <a:off x="1141784" y="2698149"/>
              <a:ext cx="278254" cy="1270000"/>
            </a:xfrm>
            <a:prstGeom prst="rect">
              <a:avLst/>
            </a:prstGeom>
            <a:noFill/>
            <a:ln>
              <a:noFill/>
            </a:ln>
          </p:spPr>
        </p:pic>
      </p:grpSp>
      <p:pic>
        <p:nvPicPr>
          <p:cNvPr id="143" name="Google Shape;143;p22" descr="\frac{\partial N}{\partial t}=\nabla_s\cdot[M\nabla_s\mu]+F-v-d" title="MathEquation,#000000"/>
          <p:cNvPicPr preferRelativeResize="0"/>
          <p:nvPr/>
        </p:nvPicPr>
        <p:blipFill>
          <a:blip r:embed="rId7">
            <a:alphaModFix/>
          </a:blip>
          <a:stretch>
            <a:fillRect/>
          </a:stretch>
        </p:blipFill>
        <p:spPr>
          <a:xfrm>
            <a:off x="675177" y="1131850"/>
            <a:ext cx="5027550" cy="578175"/>
          </a:xfrm>
          <a:prstGeom prst="rect">
            <a:avLst/>
          </a:prstGeom>
          <a:noFill/>
          <a:ln>
            <a:noFill/>
          </a:ln>
        </p:spPr>
      </p:pic>
      <p:pic>
        <p:nvPicPr>
          <p:cNvPr id="144" name="Google Shape;144;p22" descr="v=(\mu-\mu_{eq})/\tau" title="MathEquation,#000000"/>
          <p:cNvPicPr preferRelativeResize="0"/>
          <p:nvPr/>
        </p:nvPicPr>
        <p:blipFill>
          <a:blip r:embed="rId8">
            <a:alphaModFix/>
          </a:blip>
          <a:stretch>
            <a:fillRect/>
          </a:stretch>
        </p:blipFill>
        <p:spPr>
          <a:xfrm>
            <a:off x="1008650" y="1820048"/>
            <a:ext cx="2480674" cy="440325"/>
          </a:xfrm>
          <a:prstGeom prst="rect">
            <a:avLst/>
          </a:prstGeom>
          <a:noFill/>
          <a:ln>
            <a:noFill/>
          </a:ln>
        </p:spPr>
      </p:pic>
      <p:pic>
        <p:nvPicPr>
          <p:cNvPr id="145" name="Google Shape;145;p22" descr="\frac{\partial N}{\partial t}\approx 0" title="MathEquation,#000000"/>
          <p:cNvPicPr preferRelativeResize="0"/>
          <p:nvPr/>
        </p:nvPicPr>
        <p:blipFill>
          <a:blip r:embed="rId9">
            <a:alphaModFix/>
          </a:blip>
          <a:stretch>
            <a:fillRect/>
          </a:stretch>
        </p:blipFill>
        <p:spPr>
          <a:xfrm>
            <a:off x="1253738" y="2706075"/>
            <a:ext cx="833744" cy="406450"/>
          </a:xfrm>
          <a:prstGeom prst="rect">
            <a:avLst/>
          </a:prstGeom>
          <a:noFill/>
          <a:ln>
            <a:noFill/>
          </a:ln>
        </p:spPr>
      </p:pic>
      <p:cxnSp>
        <p:nvCxnSpPr>
          <p:cNvPr id="146" name="Google Shape;146;p22"/>
          <p:cNvCxnSpPr/>
          <p:nvPr/>
        </p:nvCxnSpPr>
        <p:spPr>
          <a:xfrm>
            <a:off x="2197650" y="2549000"/>
            <a:ext cx="0" cy="720600"/>
          </a:xfrm>
          <a:prstGeom prst="straightConnector1">
            <a:avLst/>
          </a:prstGeom>
          <a:noFill/>
          <a:ln w="9525" cap="flat" cmpd="sng">
            <a:solidFill>
              <a:schemeClr val="dk2"/>
            </a:solidFill>
            <a:prstDash val="solid"/>
            <a:round/>
            <a:headEnd type="none" w="med" len="med"/>
            <a:tailEnd type="triangle" w="med" len="med"/>
          </a:ln>
        </p:spPr>
      </p:cxnSp>
      <p:sp>
        <p:nvSpPr>
          <p:cNvPr id="147" name="Google Shape;147;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48" name="Google Shape;148;p22" descr="\tau=\tau(\hat{\mathbf{n}}),&#10;\gamma=\gamma(\hat{\mathbf{n}}),&#10;F=F(\hat{\mathbf{n}})" title="MathEquation,#000000"/>
          <p:cNvPicPr preferRelativeResize="0"/>
          <p:nvPr/>
        </p:nvPicPr>
        <p:blipFill>
          <a:blip r:embed="rId10">
            <a:alphaModFix/>
          </a:blip>
          <a:stretch>
            <a:fillRect/>
          </a:stretch>
        </p:blipFill>
        <p:spPr>
          <a:xfrm>
            <a:off x="4487463" y="4653950"/>
            <a:ext cx="4010526" cy="381000"/>
          </a:xfrm>
          <a:prstGeom prst="rect">
            <a:avLst/>
          </a:prstGeom>
          <a:noFill/>
          <a:ln>
            <a:noFill/>
          </a:ln>
        </p:spPr>
      </p:pic>
      <p:sp>
        <p:nvSpPr>
          <p:cNvPr id="149" name="Google Shape;149;p22"/>
          <p:cNvSpPr txBox="1"/>
          <p:nvPr/>
        </p:nvSpPr>
        <p:spPr>
          <a:xfrm>
            <a:off x="4243250" y="3380913"/>
            <a:ext cx="4998000" cy="1043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Source Sans Pro"/>
              <a:buChar char="●"/>
            </a:pPr>
            <a:r>
              <a:rPr lang="en" sz="1600">
                <a:latin typeface="Source Sans Pro"/>
                <a:ea typeface="Source Sans Pro"/>
                <a:cs typeface="Source Sans Pro"/>
                <a:sym typeface="Source Sans Pro"/>
              </a:rPr>
              <a:t>Describe all equations, variables and parameters with respect to the ϕ field.</a:t>
            </a:r>
            <a:endParaRPr sz="1600">
              <a:latin typeface="Source Sans Pro"/>
              <a:ea typeface="Source Sans Pro"/>
              <a:cs typeface="Source Sans Pro"/>
              <a:sym typeface="Source Sans Pro"/>
            </a:endParaRPr>
          </a:p>
          <a:p>
            <a:pPr marL="457200" lvl="0" indent="-330200" algn="l" rtl="0">
              <a:spcBef>
                <a:spcPts val="0"/>
              </a:spcBef>
              <a:spcAft>
                <a:spcPts val="0"/>
              </a:spcAft>
              <a:buSzPts val="1600"/>
              <a:buFont typeface="Source Sans Pro"/>
              <a:buChar char="●"/>
            </a:pPr>
            <a:r>
              <a:rPr lang="en" sz="1600">
                <a:latin typeface="Source Sans Pro"/>
                <a:ea typeface="Source Sans Pro"/>
                <a:cs typeface="Source Sans Pro"/>
                <a:sym typeface="Source Sans Pro"/>
              </a:rPr>
              <a:t>Solve evolution with a finite element method.</a:t>
            </a:r>
            <a:endParaRPr sz="1600">
              <a:latin typeface="Source Sans Pro"/>
              <a:ea typeface="Source Sans Pro"/>
              <a:cs typeface="Source Sans Pro"/>
              <a:sym typeface="Source Sans Pro"/>
            </a:endParaRPr>
          </a:p>
        </p:txBody>
      </p:sp>
      <p:sp>
        <p:nvSpPr>
          <p:cNvPr id="150" name="Google Shape;150;p22"/>
          <p:cNvSpPr/>
          <p:nvPr/>
        </p:nvSpPr>
        <p:spPr>
          <a:xfrm rot="-1041781">
            <a:off x="3796208" y="4056907"/>
            <a:ext cx="456397" cy="228860"/>
          </a:xfrm>
          <a:prstGeom prst="stripedRightArrow">
            <a:avLst>
              <a:gd name="adj1" fmla="val 5000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 name="Google Shape;151;p22" descr="d" title="MathEquation,#000000"/>
          <p:cNvPicPr preferRelativeResize="0"/>
          <p:nvPr/>
        </p:nvPicPr>
        <p:blipFill>
          <a:blip r:embed="rId11">
            <a:alphaModFix/>
          </a:blip>
          <a:stretch>
            <a:fillRect/>
          </a:stretch>
        </p:blipFill>
        <p:spPr>
          <a:xfrm>
            <a:off x="2489500" y="2779999"/>
            <a:ext cx="140626" cy="243628"/>
          </a:xfrm>
          <a:prstGeom prst="rect">
            <a:avLst/>
          </a:prstGeom>
          <a:noFill/>
          <a:ln>
            <a:noFill/>
          </a:ln>
        </p:spPr>
      </p:pic>
      <p:sp>
        <p:nvSpPr>
          <p:cNvPr id="152" name="Google Shape;152;p22"/>
          <p:cNvSpPr txBox="1"/>
          <p:nvPr/>
        </p:nvSpPr>
        <p:spPr>
          <a:xfrm>
            <a:off x="2575875" y="2706075"/>
            <a:ext cx="11514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is neglected</a:t>
            </a:r>
            <a:endParaRPr>
              <a:latin typeface="Source Sans Pro"/>
              <a:ea typeface="Source Sans Pro"/>
              <a:cs typeface="Source Sans Pro"/>
              <a:sym typeface="Source Sans Pro"/>
            </a:endParaRPr>
          </a:p>
        </p:txBody>
      </p:sp>
      <p:sp>
        <p:nvSpPr>
          <p:cNvPr id="153" name="Google Shape;153;p22"/>
          <p:cNvSpPr txBox="1"/>
          <p:nvPr/>
        </p:nvSpPr>
        <p:spPr>
          <a:xfrm>
            <a:off x="6615300" y="-15550"/>
            <a:ext cx="25287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Cryst. Growth Des., 2787 (2015)</a:t>
            </a:r>
            <a:endParaRPr>
              <a:latin typeface="Source Sans Pro"/>
              <a:ea typeface="Source Sans Pro"/>
              <a:cs typeface="Source Sans Pro"/>
              <a:sym typeface="Source Sans Pro"/>
            </a:endParaRPr>
          </a:p>
        </p:txBody>
      </p:sp>
      <p:pic>
        <p:nvPicPr>
          <p:cNvPr id="154" name="Google Shape;154;p22"/>
          <p:cNvPicPr preferRelativeResize="0"/>
          <p:nvPr/>
        </p:nvPicPr>
        <p:blipFill>
          <a:blip r:embed="rId12">
            <a:alphaModFix/>
          </a:blip>
          <a:stretch>
            <a:fillRect/>
          </a:stretch>
        </p:blipFill>
        <p:spPr>
          <a:xfrm>
            <a:off x="6113300" y="-47287"/>
            <a:ext cx="457925" cy="457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childTnLst>
                                </p:cTn>
                              </p:par>
                              <p:par>
                                <p:cTn id="13" presetID="10" presetClass="entr" presetSubtype="0" fill="hold"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1000"/>
                                        <p:tgtEl>
                                          <p:spTgt spid="146"/>
                                        </p:tgtEl>
                                      </p:cBhvr>
                                    </p:animEffect>
                                  </p:childTnLst>
                                </p:cTn>
                              </p:par>
                              <p:par>
                                <p:cTn id="16" presetID="10" presetClass="entr" presetSubtype="0" fill="hold" nodeType="withEffect">
                                  <p:stCondLst>
                                    <p:cond delay="0"/>
                                  </p:stCondLst>
                                  <p:childTnLst>
                                    <p:set>
                                      <p:cBhvr>
                                        <p:cTn id="17" dur="1" fill="hold">
                                          <p:stCondLst>
                                            <p:cond delay="0"/>
                                          </p:stCondLst>
                                        </p:cTn>
                                        <p:tgtEl>
                                          <p:spTgt spid="152"/>
                                        </p:tgtEl>
                                        <p:attrNameLst>
                                          <p:attrName>style.visibility</p:attrName>
                                        </p:attrNameLst>
                                      </p:cBhvr>
                                      <p:to>
                                        <p:strVal val="visible"/>
                                      </p:to>
                                    </p:set>
                                    <p:animEffect transition="in" filter="fade">
                                      <p:cBhvr>
                                        <p:cTn id="18" dur="1000"/>
                                        <p:tgtEl>
                                          <p:spTgt spid="152"/>
                                        </p:tgtEl>
                                      </p:cBhvr>
                                    </p:animEffect>
                                  </p:childTnLst>
                                </p:cTn>
                              </p:par>
                              <p:par>
                                <p:cTn id="19" presetID="10" presetClass="entr" presetSubtype="0" fill="hold" nodeType="with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fade">
                                      <p:cBhvr>
                                        <p:cTn id="21" dur="1000"/>
                                        <p:tgtEl>
                                          <p:spTgt spid="139"/>
                                        </p:tgtEl>
                                      </p:cBhvr>
                                    </p:animEffect>
                                  </p:childTnLst>
                                </p:cTn>
                              </p:par>
                              <p:par>
                                <p:cTn id="22" presetID="10" presetClass="entr" presetSubtype="0" fill="hold" nodeType="with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fade">
                                      <p:cBhvr>
                                        <p:cTn id="24" dur="1000"/>
                                        <p:tgtEl>
                                          <p:spTgt spid="1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9"/>
                                        </p:tgtEl>
                                        <p:attrNameLst>
                                          <p:attrName>style.visibility</p:attrName>
                                        </p:attrNameLst>
                                      </p:cBhvr>
                                      <p:to>
                                        <p:strVal val="visible"/>
                                      </p:to>
                                    </p:set>
                                    <p:animEffect transition="in" filter="fade">
                                      <p:cBhvr>
                                        <p:cTn id="29" dur="1000"/>
                                        <p:tgtEl>
                                          <p:spTgt spid="149"/>
                                        </p:tgtEl>
                                      </p:cBhvr>
                                    </p:animEffect>
                                  </p:childTnLst>
                                </p:cTn>
                              </p:par>
                              <p:par>
                                <p:cTn id="30" presetID="10" presetClass="entr" presetSubtype="0" fill="hold" nodeType="withEffect">
                                  <p:stCondLst>
                                    <p:cond delay="0"/>
                                  </p:stCondLst>
                                  <p:childTnLst>
                                    <p:set>
                                      <p:cBhvr>
                                        <p:cTn id="31" dur="1" fill="hold">
                                          <p:stCondLst>
                                            <p:cond delay="0"/>
                                          </p:stCondLst>
                                        </p:cTn>
                                        <p:tgtEl>
                                          <p:spTgt spid="150"/>
                                        </p:tgtEl>
                                        <p:attrNameLst>
                                          <p:attrName>style.visibility</p:attrName>
                                        </p:attrNameLst>
                                      </p:cBhvr>
                                      <p:to>
                                        <p:strVal val="visible"/>
                                      </p:to>
                                    </p:set>
                                    <p:animEffect transition="in" filter="fade">
                                      <p:cBhvr>
                                        <p:cTn id="32" dur="1000"/>
                                        <p:tgtEl>
                                          <p:spTgt spid="150"/>
                                        </p:tgtEl>
                                      </p:cBhvr>
                                    </p:animEffect>
                                  </p:childTnLst>
                                </p:cTn>
                              </p:par>
                              <p:par>
                                <p:cTn id="33" presetID="10" presetClass="entr" presetSubtype="0" fill="hold" nodeType="withEffect">
                                  <p:stCondLst>
                                    <p:cond delay="0"/>
                                  </p:stCondLst>
                                  <p:childTnLst>
                                    <p:set>
                                      <p:cBhvr>
                                        <p:cTn id="34" dur="1" fill="hold">
                                          <p:stCondLst>
                                            <p:cond delay="0"/>
                                          </p:stCondLst>
                                        </p:cTn>
                                        <p:tgtEl>
                                          <p:spTgt spid="138"/>
                                        </p:tgtEl>
                                        <p:attrNameLst>
                                          <p:attrName>style.visibility</p:attrName>
                                        </p:attrNameLst>
                                      </p:cBhvr>
                                      <p:to>
                                        <p:strVal val="visible"/>
                                      </p:to>
                                    </p:set>
                                    <p:animEffect transition="in" filter="fade">
                                      <p:cBhvr>
                                        <p:cTn id="35" dur="1000"/>
                                        <p:tgtEl>
                                          <p:spTgt spid="13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8"/>
                                        </p:tgtEl>
                                        <p:attrNameLst>
                                          <p:attrName>style.visibility</p:attrName>
                                        </p:attrNameLst>
                                      </p:cBhvr>
                                      <p:to>
                                        <p:strVal val="visible"/>
                                      </p:to>
                                    </p:set>
                                    <p:animEffect transition="in" filter="fade">
                                      <p:cBhvr>
                                        <p:cTn id="40"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Showcasing the Phase-Field model: ECS</a:t>
            </a:r>
            <a:endParaRPr/>
          </a:p>
        </p:txBody>
      </p:sp>
      <p:sp>
        <p:nvSpPr>
          <p:cNvPr id="160" name="Google Shape;160;p23"/>
          <p:cNvSpPr txBox="1"/>
          <p:nvPr/>
        </p:nvSpPr>
        <p:spPr>
          <a:xfrm>
            <a:off x="6386800" y="4739925"/>
            <a:ext cx="25287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Cryst. Growth Des., 2787 (2015)</a:t>
            </a:r>
            <a:endParaRPr>
              <a:latin typeface="Source Sans Pro"/>
              <a:ea typeface="Source Sans Pro"/>
              <a:cs typeface="Source Sans Pro"/>
              <a:sym typeface="Source Sans Pro"/>
            </a:endParaRPr>
          </a:p>
        </p:txBody>
      </p:sp>
      <p:pic>
        <p:nvPicPr>
          <p:cNvPr id="161" name="Google Shape;161;p23"/>
          <p:cNvPicPr preferRelativeResize="0"/>
          <p:nvPr/>
        </p:nvPicPr>
        <p:blipFill>
          <a:blip r:embed="rId3">
            <a:alphaModFix/>
          </a:blip>
          <a:stretch>
            <a:fillRect/>
          </a:stretch>
        </p:blipFill>
        <p:spPr>
          <a:xfrm>
            <a:off x="5884800" y="4708188"/>
            <a:ext cx="457925" cy="457925"/>
          </a:xfrm>
          <a:prstGeom prst="rect">
            <a:avLst/>
          </a:prstGeom>
          <a:noFill/>
          <a:ln>
            <a:noFill/>
          </a:ln>
        </p:spPr>
      </p:pic>
      <p:sp>
        <p:nvSpPr>
          <p:cNvPr id="162" name="Google Shape;162;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63" name="Google Shape;163;p23"/>
          <p:cNvSpPr txBox="1"/>
          <p:nvPr/>
        </p:nvSpPr>
        <p:spPr>
          <a:xfrm>
            <a:off x="0" y="1227675"/>
            <a:ext cx="2152200" cy="146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Surface energy minimal in the directions of the 4 vertices of a tetrahedron</a:t>
            </a:r>
            <a:endParaRPr>
              <a:latin typeface="Source Sans Pro"/>
              <a:ea typeface="Source Sans Pro"/>
              <a:cs typeface="Source Sans Pro"/>
              <a:sym typeface="Source Sans Pro"/>
            </a:endParaRPr>
          </a:p>
        </p:txBody>
      </p:sp>
      <p:grpSp>
        <p:nvGrpSpPr>
          <p:cNvPr id="164" name="Google Shape;164;p23"/>
          <p:cNvGrpSpPr/>
          <p:nvPr/>
        </p:nvGrpSpPr>
        <p:grpSpPr>
          <a:xfrm>
            <a:off x="2229549" y="1303850"/>
            <a:ext cx="1260126" cy="1146526"/>
            <a:chOff x="412024" y="2504725"/>
            <a:chExt cx="1260126" cy="1146526"/>
          </a:xfrm>
        </p:grpSpPr>
        <p:pic>
          <p:nvPicPr>
            <p:cNvPr id="165" name="Google Shape;165;p23"/>
            <p:cNvPicPr preferRelativeResize="0"/>
            <p:nvPr/>
          </p:nvPicPr>
          <p:blipFill rotWithShape="1">
            <a:blip r:embed="rId4">
              <a:alphaModFix/>
            </a:blip>
            <a:srcRect t="8716" r="82206" b="61624"/>
            <a:stretch/>
          </p:blipFill>
          <p:spPr>
            <a:xfrm>
              <a:off x="412024" y="2571750"/>
              <a:ext cx="1097851" cy="1079501"/>
            </a:xfrm>
            <a:prstGeom prst="rect">
              <a:avLst/>
            </a:prstGeom>
            <a:noFill/>
            <a:ln>
              <a:noFill/>
            </a:ln>
          </p:spPr>
        </p:pic>
        <p:sp>
          <p:nvSpPr>
            <p:cNvPr id="166" name="Google Shape;166;p23"/>
            <p:cNvSpPr/>
            <p:nvPr/>
          </p:nvSpPr>
          <p:spPr>
            <a:xfrm>
              <a:off x="1453450" y="2504725"/>
              <a:ext cx="218700" cy="282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7" name="Google Shape;167;p23"/>
          <p:cNvPicPr preferRelativeResize="0"/>
          <p:nvPr/>
        </p:nvPicPr>
        <p:blipFill>
          <a:blip r:embed="rId4">
            <a:alphaModFix/>
          </a:blip>
          <a:stretch>
            <a:fillRect/>
          </a:stretch>
        </p:blipFill>
        <p:spPr>
          <a:xfrm>
            <a:off x="2192675" y="1068425"/>
            <a:ext cx="6170001" cy="363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64"/>
                                        </p:tgtEl>
                                      </p:cBhvr>
                                    </p:animEffect>
                                    <p:set>
                                      <p:cBhvr>
                                        <p:cTn id="7" dur="1" fill="hold">
                                          <p:stCondLst>
                                            <p:cond delay="1000"/>
                                          </p:stCondLst>
                                        </p:cTn>
                                        <p:tgtEl>
                                          <p:spTgt spid="16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Showcasing the Phase-Field model: KCS</a:t>
            </a:r>
            <a:endParaRPr/>
          </a:p>
        </p:txBody>
      </p:sp>
      <p:sp>
        <p:nvSpPr>
          <p:cNvPr id="173" name="Google Shape;173;p24"/>
          <p:cNvSpPr txBox="1"/>
          <p:nvPr/>
        </p:nvSpPr>
        <p:spPr>
          <a:xfrm>
            <a:off x="6413900" y="4739913"/>
            <a:ext cx="20907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PSSB, 1800518 (2019)</a:t>
            </a:r>
            <a:endParaRPr>
              <a:latin typeface="Source Sans Pro"/>
              <a:ea typeface="Source Sans Pro"/>
              <a:cs typeface="Source Sans Pro"/>
              <a:sym typeface="Source Sans Pro"/>
            </a:endParaRPr>
          </a:p>
        </p:txBody>
      </p:sp>
      <p:pic>
        <p:nvPicPr>
          <p:cNvPr id="174" name="Google Shape;174;p24"/>
          <p:cNvPicPr preferRelativeResize="0"/>
          <p:nvPr/>
        </p:nvPicPr>
        <p:blipFill>
          <a:blip r:embed="rId3">
            <a:alphaModFix/>
          </a:blip>
          <a:stretch>
            <a:fillRect/>
          </a:stretch>
        </p:blipFill>
        <p:spPr>
          <a:xfrm>
            <a:off x="5884800" y="4708188"/>
            <a:ext cx="457925" cy="457925"/>
          </a:xfrm>
          <a:prstGeom prst="rect">
            <a:avLst/>
          </a:prstGeom>
          <a:noFill/>
          <a:ln>
            <a:noFill/>
          </a:ln>
        </p:spPr>
      </p:pic>
      <p:sp>
        <p:nvSpPr>
          <p:cNvPr id="175" name="Google Shape;175;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176" name="Google Shape;176;p24"/>
          <p:cNvPicPr preferRelativeResize="0"/>
          <p:nvPr/>
        </p:nvPicPr>
        <p:blipFill rotWithShape="1">
          <a:blip r:embed="rId4">
            <a:alphaModFix/>
          </a:blip>
          <a:srcRect l="3444" t="10931" r="84032" b="67664"/>
          <a:stretch/>
        </p:blipFill>
        <p:spPr>
          <a:xfrm>
            <a:off x="2088450" y="1460475"/>
            <a:ext cx="783175" cy="783176"/>
          </a:xfrm>
          <a:prstGeom prst="rect">
            <a:avLst/>
          </a:prstGeom>
          <a:noFill/>
          <a:ln>
            <a:noFill/>
          </a:ln>
        </p:spPr>
      </p:pic>
      <p:pic>
        <p:nvPicPr>
          <p:cNvPr id="177" name="Google Shape;177;p24"/>
          <p:cNvPicPr preferRelativeResize="0"/>
          <p:nvPr/>
        </p:nvPicPr>
        <p:blipFill>
          <a:blip r:embed="rId4">
            <a:alphaModFix/>
          </a:blip>
          <a:stretch>
            <a:fillRect/>
          </a:stretch>
        </p:blipFill>
        <p:spPr>
          <a:xfrm>
            <a:off x="1861725" y="1049200"/>
            <a:ext cx="6254250" cy="3659000"/>
          </a:xfrm>
          <a:prstGeom prst="rect">
            <a:avLst/>
          </a:prstGeom>
          <a:noFill/>
          <a:ln>
            <a:noFill/>
          </a:ln>
        </p:spPr>
      </p:pic>
      <p:sp>
        <p:nvSpPr>
          <p:cNvPr id="178" name="Google Shape;178;p24"/>
          <p:cNvSpPr txBox="1"/>
          <p:nvPr/>
        </p:nvSpPr>
        <p:spPr>
          <a:xfrm>
            <a:off x="0" y="1227675"/>
            <a:ext cx="2152200" cy="146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Adatom lifetime maximized on {111} facets</a:t>
            </a:r>
            <a:endParaRPr>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76"/>
                                        </p:tgtEl>
                                      </p:cBhvr>
                                    </p:animEffect>
                                    <p:set>
                                      <p:cBhvr>
                                        <p:cTn id="7" dur="1" fill="hold">
                                          <p:stCondLst>
                                            <p:cond delay="1000"/>
                                          </p:stCondLst>
                                        </p:cTn>
                                        <p:tgtEl>
                                          <p:spTgt spid="17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Thermodynamics VS kinetics</a:t>
            </a:r>
            <a:endParaRPr/>
          </a:p>
        </p:txBody>
      </p:sp>
      <p:cxnSp>
        <p:nvCxnSpPr>
          <p:cNvPr id="184" name="Google Shape;184;p25"/>
          <p:cNvCxnSpPr/>
          <p:nvPr/>
        </p:nvCxnSpPr>
        <p:spPr>
          <a:xfrm>
            <a:off x="3349500" y="1656325"/>
            <a:ext cx="2445000" cy="0"/>
          </a:xfrm>
          <a:prstGeom prst="straightConnector1">
            <a:avLst/>
          </a:prstGeom>
          <a:noFill/>
          <a:ln w="38100" cap="flat" cmpd="sng">
            <a:solidFill>
              <a:schemeClr val="dk2"/>
            </a:solidFill>
            <a:prstDash val="solid"/>
            <a:round/>
            <a:headEnd type="triangle" w="med" len="med"/>
            <a:tailEnd type="triangle" w="med" len="med"/>
          </a:ln>
        </p:spPr>
      </p:cxnSp>
      <p:sp>
        <p:nvSpPr>
          <p:cNvPr id="185" name="Google Shape;185;p25"/>
          <p:cNvSpPr txBox="1">
            <a:spLocks noGrp="1"/>
          </p:cNvSpPr>
          <p:nvPr>
            <p:ph type="body" idx="1"/>
          </p:nvPr>
        </p:nvSpPr>
        <p:spPr>
          <a:xfrm>
            <a:off x="358150" y="1406725"/>
            <a:ext cx="3106500" cy="499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Equilibrium Crystal Shape</a:t>
            </a:r>
            <a:endParaRPr b="1"/>
          </a:p>
        </p:txBody>
      </p:sp>
      <p:sp>
        <p:nvSpPr>
          <p:cNvPr id="186" name="Google Shape;186;p25"/>
          <p:cNvSpPr txBox="1">
            <a:spLocks noGrp="1"/>
          </p:cNvSpPr>
          <p:nvPr>
            <p:ph type="body" idx="1"/>
          </p:nvPr>
        </p:nvSpPr>
        <p:spPr>
          <a:xfrm>
            <a:off x="6321275" y="1406725"/>
            <a:ext cx="2515500" cy="499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Kinetic Crystal Shape</a:t>
            </a:r>
            <a:endParaRPr b="1"/>
          </a:p>
        </p:txBody>
      </p:sp>
      <p:sp>
        <p:nvSpPr>
          <p:cNvPr id="187" name="Google Shape;187;p25"/>
          <p:cNvSpPr txBox="1">
            <a:spLocks noGrp="1"/>
          </p:cNvSpPr>
          <p:nvPr>
            <p:ph type="body" idx="1"/>
          </p:nvPr>
        </p:nvSpPr>
        <p:spPr>
          <a:xfrm>
            <a:off x="2447850" y="1989225"/>
            <a:ext cx="4652700" cy="499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Surface diffusion VS deposition dynamics</a:t>
            </a:r>
            <a:endParaRPr/>
          </a:p>
        </p:txBody>
      </p:sp>
      <p:sp>
        <p:nvSpPr>
          <p:cNvPr id="188" name="Google Shape;188;p25"/>
          <p:cNvSpPr txBox="1">
            <a:spLocks noGrp="1"/>
          </p:cNvSpPr>
          <p:nvPr>
            <p:ph type="body" idx="1"/>
          </p:nvPr>
        </p:nvSpPr>
        <p:spPr>
          <a:xfrm>
            <a:off x="2853600" y="2488425"/>
            <a:ext cx="4652700" cy="499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t>Surface energy VS adatom incorporation rates</a:t>
            </a:r>
            <a:endParaRPr/>
          </a:p>
        </p:txBody>
      </p:sp>
      <p:pic>
        <p:nvPicPr>
          <p:cNvPr id="189" name="Google Shape;189;p25" descr="\frac{\kappa\gamma}{\tau v}" title="MathEquation,#000000"/>
          <p:cNvPicPr preferRelativeResize="0"/>
          <p:nvPr/>
        </p:nvPicPr>
        <p:blipFill>
          <a:blip r:embed="rId3">
            <a:alphaModFix/>
          </a:blip>
          <a:stretch>
            <a:fillRect/>
          </a:stretch>
        </p:blipFill>
        <p:spPr>
          <a:xfrm>
            <a:off x="4696900" y="3343800"/>
            <a:ext cx="1097600" cy="1322601"/>
          </a:xfrm>
          <a:prstGeom prst="rect">
            <a:avLst/>
          </a:prstGeom>
          <a:noFill/>
          <a:ln>
            <a:noFill/>
          </a:ln>
        </p:spPr>
      </p:pic>
      <p:sp>
        <p:nvSpPr>
          <p:cNvPr id="190" name="Google Shape;190;p25"/>
          <p:cNvSpPr txBox="1">
            <a:spLocks noGrp="1"/>
          </p:cNvSpPr>
          <p:nvPr>
            <p:ph type="body" idx="1"/>
          </p:nvPr>
        </p:nvSpPr>
        <p:spPr>
          <a:xfrm>
            <a:off x="453300" y="3607125"/>
            <a:ext cx="3897000" cy="929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Balance between the kinetics and energetic contributions</a:t>
            </a:r>
            <a:endParaRPr b="1"/>
          </a:p>
        </p:txBody>
      </p:sp>
      <p:sp>
        <p:nvSpPr>
          <p:cNvPr id="191" name="Google Shape;191;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par>
                                <p:cTn id="8" presetID="10" presetClass="entr" presetSubtype="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Interactions between γ and τ</a:t>
            </a:r>
            <a:endParaRPr/>
          </a:p>
        </p:txBody>
      </p:sp>
      <p:sp>
        <p:nvSpPr>
          <p:cNvPr id="197" name="Google Shape;197;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198" name="Google Shape;198;p26"/>
          <p:cNvPicPr preferRelativeResize="0"/>
          <p:nvPr/>
        </p:nvPicPr>
        <p:blipFill rotWithShape="1">
          <a:blip r:embed="rId3">
            <a:alphaModFix/>
          </a:blip>
          <a:srcRect t="43958"/>
          <a:stretch/>
        </p:blipFill>
        <p:spPr>
          <a:xfrm>
            <a:off x="1948425" y="2697275"/>
            <a:ext cx="5063126" cy="1994825"/>
          </a:xfrm>
          <a:prstGeom prst="rect">
            <a:avLst/>
          </a:prstGeom>
          <a:noFill/>
          <a:ln>
            <a:noFill/>
          </a:ln>
        </p:spPr>
      </p:pic>
      <p:sp>
        <p:nvSpPr>
          <p:cNvPr id="199" name="Google Shape;199;p26"/>
          <p:cNvSpPr/>
          <p:nvPr/>
        </p:nvSpPr>
        <p:spPr>
          <a:xfrm>
            <a:off x="7569200" y="1768475"/>
            <a:ext cx="928800" cy="928800"/>
          </a:xfrm>
          <a:prstGeom prst="roundRect">
            <a:avLst>
              <a:gd name="adj" fmla="val 16667"/>
            </a:avLst>
          </a:pr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6"/>
          <p:cNvSpPr/>
          <p:nvPr/>
        </p:nvSpPr>
        <p:spPr>
          <a:xfrm rot="5400000" flipH="1">
            <a:off x="7270350" y="2706850"/>
            <a:ext cx="864300" cy="1157100"/>
          </a:xfrm>
          <a:prstGeom prst="bentArrow">
            <a:avLst>
              <a:gd name="adj1" fmla="val 25000"/>
              <a:gd name="adj2" fmla="val 25000"/>
              <a:gd name="adj3" fmla="val 25000"/>
              <a:gd name="adj4" fmla="val 4375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6"/>
          <p:cNvSpPr txBox="1"/>
          <p:nvPr/>
        </p:nvSpPr>
        <p:spPr>
          <a:xfrm>
            <a:off x="7525150" y="3609650"/>
            <a:ext cx="1365600" cy="6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interrupting</a:t>
            </a: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growth</a:t>
            </a:r>
            <a:endParaRPr>
              <a:latin typeface="Source Sans Pro"/>
              <a:ea typeface="Source Sans Pro"/>
              <a:cs typeface="Source Sans Pro"/>
              <a:sym typeface="Source Sans Pro"/>
            </a:endParaRPr>
          </a:p>
        </p:txBody>
      </p:sp>
      <p:sp>
        <p:nvSpPr>
          <p:cNvPr id="202" name="Google Shape;202;p26"/>
          <p:cNvSpPr txBox="1"/>
          <p:nvPr/>
        </p:nvSpPr>
        <p:spPr>
          <a:xfrm>
            <a:off x="72475" y="3717550"/>
            <a:ext cx="2037000" cy="4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4A86E8"/>
                </a:solidFill>
                <a:latin typeface="Source Sans Pro"/>
                <a:ea typeface="Source Sans Pro"/>
                <a:cs typeface="Source Sans Pro"/>
                <a:sym typeface="Source Sans Pro"/>
              </a:rPr>
              <a:t>Tends towards ECS</a:t>
            </a:r>
            <a:endParaRPr sz="1600" b="1">
              <a:solidFill>
                <a:srgbClr val="4A86E8"/>
              </a:solidFill>
              <a:latin typeface="Source Sans Pro"/>
              <a:ea typeface="Source Sans Pro"/>
              <a:cs typeface="Source Sans Pro"/>
              <a:sym typeface="Source Sans Pro"/>
            </a:endParaRPr>
          </a:p>
        </p:txBody>
      </p:sp>
      <p:sp>
        <p:nvSpPr>
          <p:cNvPr id="203" name="Google Shape;203;p26"/>
          <p:cNvSpPr txBox="1"/>
          <p:nvPr/>
        </p:nvSpPr>
        <p:spPr>
          <a:xfrm>
            <a:off x="6571600" y="4350300"/>
            <a:ext cx="2037000" cy="4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E06666"/>
                </a:solidFill>
                <a:latin typeface="Source Sans Pro"/>
                <a:ea typeface="Source Sans Pro"/>
                <a:cs typeface="Source Sans Pro"/>
                <a:sym typeface="Source Sans Pro"/>
              </a:rPr>
              <a:t>Tends towards KCS</a:t>
            </a:r>
            <a:endParaRPr sz="1600" b="1">
              <a:solidFill>
                <a:srgbClr val="E06666"/>
              </a:solidFill>
              <a:latin typeface="Source Sans Pro"/>
              <a:ea typeface="Source Sans Pro"/>
              <a:cs typeface="Source Sans Pro"/>
              <a:sym typeface="Source Sans Pro"/>
            </a:endParaRPr>
          </a:p>
        </p:txBody>
      </p:sp>
      <p:cxnSp>
        <p:nvCxnSpPr>
          <p:cNvPr id="204" name="Google Shape;204;p26"/>
          <p:cNvCxnSpPr/>
          <p:nvPr/>
        </p:nvCxnSpPr>
        <p:spPr>
          <a:xfrm rot="10800000" flipH="1">
            <a:off x="1898275" y="3717550"/>
            <a:ext cx="211200" cy="225300"/>
          </a:xfrm>
          <a:prstGeom prst="straightConnector1">
            <a:avLst/>
          </a:prstGeom>
          <a:noFill/>
          <a:ln w="19050" cap="flat" cmpd="sng">
            <a:solidFill>
              <a:srgbClr val="4A86E8"/>
            </a:solidFill>
            <a:prstDash val="solid"/>
            <a:round/>
            <a:headEnd type="none" w="med" len="med"/>
            <a:tailEnd type="none" w="med" len="med"/>
          </a:ln>
        </p:spPr>
      </p:cxnSp>
      <p:cxnSp>
        <p:nvCxnSpPr>
          <p:cNvPr id="205" name="Google Shape;205;p26"/>
          <p:cNvCxnSpPr/>
          <p:nvPr/>
        </p:nvCxnSpPr>
        <p:spPr>
          <a:xfrm rot="10800000">
            <a:off x="6543325" y="4028900"/>
            <a:ext cx="196800" cy="414600"/>
          </a:xfrm>
          <a:prstGeom prst="straightConnector1">
            <a:avLst/>
          </a:prstGeom>
          <a:noFill/>
          <a:ln w="19050" cap="flat" cmpd="sng">
            <a:solidFill>
              <a:srgbClr val="E06666"/>
            </a:solidFill>
            <a:prstDash val="solid"/>
            <a:round/>
            <a:headEnd type="none" w="med" len="med"/>
            <a:tailEnd type="none" w="med" len="med"/>
          </a:ln>
        </p:spPr>
      </p:cxnSp>
      <p:sp>
        <p:nvSpPr>
          <p:cNvPr id="206" name="Google Shape;206;p26"/>
          <p:cNvSpPr txBox="1"/>
          <p:nvPr/>
        </p:nvSpPr>
        <p:spPr>
          <a:xfrm>
            <a:off x="72475" y="1400550"/>
            <a:ext cx="2145000" cy="117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2"/>
                </a:solidFill>
                <a:latin typeface="Raleway"/>
                <a:ea typeface="Raleway"/>
                <a:cs typeface="Raleway"/>
                <a:sym typeface="Raleway"/>
              </a:rPr>
              <a:t>γ </a:t>
            </a:r>
            <a:r>
              <a:rPr lang="en" sz="1800">
                <a:solidFill>
                  <a:schemeClr val="lt2"/>
                </a:solidFill>
                <a:latin typeface="Source Sans Pro"/>
                <a:ea typeface="Source Sans Pro"/>
                <a:cs typeface="Source Sans Pro"/>
                <a:sym typeface="Source Sans Pro"/>
              </a:rPr>
              <a:t>favors {10} facets</a:t>
            </a:r>
            <a:endParaRPr sz="1800">
              <a:solidFill>
                <a:schemeClr val="lt2"/>
              </a:solidFill>
              <a:latin typeface="Source Sans Pro"/>
              <a:ea typeface="Source Sans Pro"/>
              <a:cs typeface="Source Sans Pro"/>
              <a:sym typeface="Source Sans Pro"/>
            </a:endParaRPr>
          </a:p>
          <a:p>
            <a:pPr marL="0" lvl="0" indent="0" algn="l" rtl="0">
              <a:lnSpc>
                <a:spcPct val="115000"/>
              </a:lnSpc>
              <a:spcBef>
                <a:spcPts val="0"/>
              </a:spcBef>
              <a:spcAft>
                <a:spcPts val="1600"/>
              </a:spcAft>
              <a:buClr>
                <a:schemeClr val="dk2"/>
              </a:buClr>
              <a:buSzPts val="1100"/>
              <a:buFont typeface="Arial"/>
              <a:buNone/>
            </a:pPr>
            <a:r>
              <a:rPr lang="en" sz="1800">
                <a:solidFill>
                  <a:schemeClr val="lt2"/>
                </a:solidFill>
                <a:latin typeface="Source Sans Pro"/>
                <a:ea typeface="Source Sans Pro"/>
                <a:cs typeface="Source Sans Pro"/>
                <a:sym typeface="Source Sans Pro"/>
              </a:rPr>
              <a:t>τ favors {11} facets</a:t>
            </a:r>
            <a:endParaRPr sz="1800">
              <a:solidFill>
                <a:schemeClr val="lt2"/>
              </a:solidFill>
              <a:latin typeface="Source Sans Pro"/>
              <a:ea typeface="Source Sans Pro"/>
              <a:cs typeface="Source Sans Pro"/>
              <a:sym typeface="Source Sans Pro"/>
            </a:endParaRPr>
          </a:p>
        </p:txBody>
      </p:sp>
      <p:pic>
        <p:nvPicPr>
          <p:cNvPr id="207" name="Google Shape;207;p26"/>
          <p:cNvPicPr preferRelativeResize="0"/>
          <p:nvPr/>
        </p:nvPicPr>
        <p:blipFill rotWithShape="1">
          <a:blip r:embed="rId3">
            <a:alphaModFix/>
          </a:blip>
          <a:srcRect b="58397"/>
          <a:stretch/>
        </p:blipFill>
        <p:spPr>
          <a:xfrm>
            <a:off x="2109475" y="1090825"/>
            <a:ext cx="5063126" cy="1480925"/>
          </a:xfrm>
          <a:prstGeom prst="rect">
            <a:avLst/>
          </a:prstGeom>
          <a:noFill/>
          <a:ln>
            <a:noFill/>
          </a:ln>
        </p:spPr>
      </p:pic>
      <p:sp>
        <p:nvSpPr>
          <p:cNvPr id="208" name="Google Shape;208;p26"/>
          <p:cNvSpPr txBox="1"/>
          <p:nvPr/>
        </p:nvSpPr>
        <p:spPr>
          <a:xfrm>
            <a:off x="6413900" y="4739913"/>
            <a:ext cx="20907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PSSB, 1800518 (2019)</a:t>
            </a:r>
            <a:endParaRPr>
              <a:latin typeface="Source Sans Pro"/>
              <a:ea typeface="Source Sans Pro"/>
              <a:cs typeface="Source Sans Pro"/>
              <a:sym typeface="Source Sans Pro"/>
            </a:endParaRPr>
          </a:p>
        </p:txBody>
      </p:sp>
      <p:pic>
        <p:nvPicPr>
          <p:cNvPr id="209" name="Google Shape;209;p26"/>
          <p:cNvPicPr preferRelativeResize="0"/>
          <p:nvPr/>
        </p:nvPicPr>
        <p:blipFill>
          <a:blip r:embed="rId4">
            <a:alphaModFix/>
          </a:blip>
          <a:stretch>
            <a:fillRect/>
          </a:stretch>
        </p:blipFill>
        <p:spPr>
          <a:xfrm>
            <a:off x="5884800" y="4708188"/>
            <a:ext cx="457925" cy="457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1000"/>
                                        <p:tgtEl>
                                          <p:spTgt spid="201"/>
                                        </p:tgtEl>
                                      </p:cBhvr>
                                    </p:animEffect>
                                  </p:childTnLst>
                                </p:cTn>
                              </p:par>
                              <p:par>
                                <p:cTn id="14" presetID="10" presetClass="entr" presetSubtype="0" fill="hold" nodeType="withEffect">
                                  <p:stCondLst>
                                    <p:cond delay="0"/>
                                  </p:stCondLst>
                                  <p:childTnLst>
                                    <p:set>
                                      <p:cBhvr>
                                        <p:cTn id="15" dur="1" fill="hold">
                                          <p:stCondLst>
                                            <p:cond delay="0"/>
                                          </p:stCondLst>
                                        </p:cTn>
                                        <p:tgtEl>
                                          <p:spTgt spid="202"/>
                                        </p:tgtEl>
                                        <p:attrNameLst>
                                          <p:attrName>style.visibility</p:attrName>
                                        </p:attrNameLst>
                                      </p:cBhvr>
                                      <p:to>
                                        <p:strVal val="visible"/>
                                      </p:to>
                                    </p:set>
                                    <p:animEffect transition="in" filter="fade">
                                      <p:cBhvr>
                                        <p:cTn id="16" dur="1000"/>
                                        <p:tgtEl>
                                          <p:spTgt spid="202"/>
                                        </p:tgtEl>
                                      </p:cBhvr>
                                    </p:animEffect>
                                  </p:childTnLst>
                                </p:cTn>
                              </p:par>
                              <p:par>
                                <p:cTn id="17" presetID="10" presetClass="entr" presetSubtype="0" fill="hold" nodeType="withEffect">
                                  <p:stCondLst>
                                    <p:cond delay="0"/>
                                  </p:stCondLst>
                                  <p:childTnLst>
                                    <p:set>
                                      <p:cBhvr>
                                        <p:cTn id="18" dur="1" fill="hold">
                                          <p:stCondLst>
                                            <p:cond delay="0"/>
                                          </p:stCondLst>
                                        </p:cTn>
                                        <p:tgtEl>
                                          <p:spTgt spid="203"/>
                                        </p:tgtEl>
                                        <p:attrNameLst>
                                          <p:attrName>style.visibility</p:attrName>
                                        </p:attrNameLst>
                                      </p:cBhvr>
                                      <p:to>
                                        <p:strVal val="visible"/>
                                      </p:to>
                                    </p:set>
                                    <p:animEffect transition="in" filter="fade">
                                      <p:cBhvr>
                                        <p:cTn id="19" dur="1000"/>
                                        <p:tgtEl>
                                          <p:spTgt spid="203"/>
                                        </p:tgtEl>
                                      </p:cBhvr>
                                    </p:animEffect>
                                  </p:childTnLst>
                                </p:cTn>
                              </p:par>
                              <p:par>
                                <p:cTn id="20" presetID="10" presetClass="entr" presetSubtype="0" fill="hold" nodeType="withEffect">
                                  <p:stCondLst>
                                    <p:cond delay="0"/>
                                  </p:stCondLst>
                                  <p:childTnLst>
                                    <p:set>
                                      <p:cBhvr>
                                        <p:cTn id="21" dur="1" fill="hold">
                                          <p:stCondLst>
                                            <p:cond delay="0"/>
                                          </p:stCondLst>
                                        </p:cTn>
                                        <p:tgtEl>
                                          <p:spTgt spid="204"/>
                                        </p:tgtEl>
                                        <p:attrNameLst>
                                          <p:attrName>style.visibility</p:attrName>
                                        </p:attrNameLst>
                                      </p:cBhvr>
                                      <p:to>
                                        <p:strVal val="visible"/>
                                      </p:to>
                                    </p:set>
                                    <p:animEffect transition="in" filter="fade">
                                      <p:cBhvr>
                                        <p:cTn id="22" dur="1000"/>
                                        <p:tgtEl>
                                          <p:spTgt spid="204"/>
                                        </p:tgtEl>
                                      </p:cBhvr>
                                    </p:animEffect>
                                  </p:childTnLst>
                                </p:cTn>
                              </p:par>
                              <p:par>
                                <p:cTn id="23" presetID="10" presetClass="entr" presetSubtype="0" fill="hold" nodeType="withEffect">
                                  <p:stCondLst>
                                    <p:cond delay="0"/>
                                  </p:stCondLst>
                                  <p:childTnLst>
                                    <p:set>
                                      <p:cBhvr>
                                        <p:cTn id="24" dur="1" fill="hold">
                                          <p:stCondLst>
                                            <p:cond delay="0"/>
                                          </p:stCondLst>
                                        </p:cTn>
                                        <p:tgtEl>
                                          <p:spTgt spid="205"/>
                                        </p:tgtEl>
                                        <p:attrNameLst>
                                          <p:attrName>style.visibility</p:attrName>
                                        </p:attrNameLst>
                                      </p:cBhvr>
                                      <p:to>
                                        <p:strVal val="visible"/>
                                      </p:to>
                                    </p:set>
                                    <p:animEffect transition="in" filter="fade">
                                      <p:cBhvr>
                                        <p:cTn id="25" dur="1000"/>
                                        <p:tgtEl>
                                          <p:spTgt spid="205"/>
                                        </p:tgtEl>
                                      </p:cBhvr>
                                    </p:animEffect>
                                  </p:childTnLst>
                                </p:cTn>
                              </p:par>
                              <p:par>
                                <p:cTn id="26" presetID="10" presetClass="entr" presetSubtype="0" fill="hold" nodeType="withEffect">
                                  <p:stCondLst>
                                    <p:cond delay="0"/>
                                  </p:stCondLst>
                                  <p:childTnLst>
                                    <p:set>
                                      <p:cBhvr>
                                        <p:cTn id="27" dur="1" fill="hold">
                                          <p:stCondLst>
                                            <p:cond delay="0"/>
                                          </p:stCondLst>
                                        </p:cTn>
                                        <p:tgtEl>
                                          <p:spTgt spid="199"/>
                                        </p:tgtEl>
                                        <p:attrNameLst>
                                          <p:attrName>style.visibility</p:attrName>
                                        </p:attrNameLst>
                                      </p:cBhvr>
                                      <p:to>
                                        <p:strVal val="visible"/>
                                      </p:to>
                                    </p:set>
                                    <p:animEffect transition="in" filter="fade">
                                      <p:cBhvr>
                                        <p:cTn id="28"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Interactions between τ and F</a:t>
            </a:r>
            <a:endParaRPr/>
          </a:p>
        </p:txBody>
      </p:sp>
      <p:sp>
        <p:nvSpPr>
          <p:cNvPr id="215" name="Google Shape;215;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An increased magnitude of both factors drives growth towards the kinetic regime</a:t>
            </a:r>
            <a:endParaRPr/>
          </a:p>
        </p:txBody>
      </p:sp>
      <p:sp>
        <p:nvSpPr>
          <p:cNvPr id="216" name="Google Shape;216;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pic>
        <p:nvPicPr>
          <p:cNvPr id="217" name="Google Shape;217;p27"/>
          <p:cNvPicPr preferRelativeResize="0"/>
          <p:nvPr/>
        </p:nvPicPr>
        <p:blipFill>
          <a:blip r:embed="rId3">
            <a:alphaModFix/>
          </a:blip>
          <a:stretch>
            <a:fillRect/>
          </a:stretch>
        </p:blipFill>
        <p:spPr>
          <a:xfrm>
            <a:off x="4368825" y="1826050"/>
            <a:ext cx="4288950" cy="3131625"/>
          </a:xfrm>
          <a:prstGeom prst="rect">
            <a:avLst/>
          </a:prstGeom>
          <a:noFill/>
          <a:ln>
            <a:noFill/>
          </a:ln>
        </p:spPr>
      </p:pic>
      <p:pic>
        <p:nvPicPr>
          <p:cNvPr id="218" name="Google Shape;218;p27"/>
          <p:cNvPicPr preferRelativeResize="0"/>
          <p:nvPr/>
        </p:nvPicPr>
        <p:blipFill>
          <a:blip r:embed="rId4">
            <a:alphaModFix/>
          </a:blip>
          <a:stretch>
            <a:fillRect/>
          </a:stretch>
        </p:blipFill>
        <p:spPr>
          <a:xfrm>
            <a:off x="188026" y="3598176"/>
            <a:ext cx="4098300" cy="1125900"/>
          </a:xfrm>
          <a:prstGeom prst="rect">
            <a:avLst/>
          </a:prstGeom>
          <a:noFill/>
          <a:ln>
            <a:noFill/>
          </a:ln>
        </p:spPr>
      </p:pic>
      <p:sp>
        <p:nvSpPr>
          <p:cNvPr id="219" name="Google Shape;219;p27"/>
          <p:cNvSpPr txBox="1"/>
          <p:nvPr/>
        </p:nvSpPr>
        <p:spPr>
          <a:xfrm>
            <a:off x="223300" y="1826050"/>
            <a:ext cx="3581400" cy="12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Faceting from τ (n) dominates for small particles</a:t>
            </a:r>
            <a:endParaRPr>
              <a:latin typeface="Source Sans Pro"/>
              <a:ea typeface="Source Sans Pro"/>
              <a:cs typeface="Source Sans Pro"/>
              <a:sym typeface="Source Sans Pro"/>
            </a:endParaRPr>
          </a:p>
        </p:txBody>
      </p:sp>
      <p:sp>
        <p:nvSpPr>
          <p:cNvPr id="220" name="Google Shape;220;p27"/>
          <p:cNvSpPr txBox="1"/>
          <p:nvPr/>
        </p:nvSpPr>
        <p:spPr>
          <a:xfrm>
            <a:off x="872200" y="2876800"/>
            <a:ext cx="2478000" cy="12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The balance between different contributions is local</a:t>
            </a:r>
            <a:endParaRPr>
              <a:latin typeface="Source Sans Pro"/>
              <a:ea typeface="Source Sans Pro"/>
              <a:cs typeface="Source Sans Pro"/>
              <a:sym typeface="Source Sans Pro"/>
            </a:endParaRPr>
          </a:p>
        </p:txBody>
      </p:sp>
      <p:grpSp>
        <p:nvGrpSpPr>
          <p:cNvPr id="221" name="Google Shape;221;p27"/>
          <p:cNvGrpSpPr/>
          <p:nvPr/>
        </p:nvGrpSpPr>
        <p:grpSpPr>
          <a:xfrm>
            <a:off x="6918675" y="3116900"/>
            <a:ext cx="1759725" cy="1821925"/>
            <a:chOff x="6918675" y="3116900"/>
            <a:chExt cx="1759725" cy="1821925"/>
          </a:xfrm>
        </p:grpSpPr>
        <p:sp>
          <p:nvSpPr>
            <p:cNvPr id="222" name="Google Shape;222;p27"/>
            <p:cNvSpPr/>
            <p:nvPr/>
          </p:nvSpPr>
          <p:spPr>
            <a:xfrm>
              <a:off x="7034400" y="3139725"/>
              <a:ext cx="1644000" cy="1799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7"/>
            <p:cNvSpPr/>
            <p:nvPr/>
          </p:nvSpPr>
          <p:spPr>
            <a:xfrm>
              <a:off x="6918675" y="3116900"/>
              <a:ext cx="348600" cy="262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27"/>
          <p:cNvSpPr txBox="1"/>
          <p:nvPr/>
        </p:nvSpPr>
        <p:spPr>
          <a:xfrm>
            <a:off x="2624675" y="4708400"/>
            <a:ext cx="21168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Kinetically controlled</a:t>
            </a:r>
            <a:endParaRPr>
              <a:latin typeface="Source Sans Pro"/>
              <a:ea typeface="Source Sans Pro"/>
              <a:cs typeface="Source Sans Pro"/>
              <a:sym typeface="Source Sans Pro"/>
            </a:endParaRPr>
          </a:p>
        </p:txBody>
      </p:sp>
      <p:sp>
        <p:nvSpPr>
          <p:cNvPr id="225" name="Google Shape;225;p27"/>
          <p:cNvSpPr txBox="1"/>
          <p:nvPr/>
        </p:nvSpPr>
        <p:spPr>
          <a:xfrm>
            <a:off x="0" y="4576725"/>
            <a:ext cx="21168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Thermodynamically controlled</a:t>
            </a:r>
            <a:endParaRPr>
              <a:latin typeface="Source Sans Pro"/>
              <a:ea typeface="Source Sans Pro"/>
              <a:cs typeface="Source Sans Pro"/>
              <a:sym typeface="Source Sans Pro"/>
            </a:endParaRPr>
          </a:p>
        </p:txBody>
      </p:sp>
      <p:cxnSp>
        <p:nvCxnSpPr>
          <p:cNvPr id="226" name="Google Shape;226;p27"/>
          <p:cNvCxnSpPr/>
          <p:nvPr/>
        </p:nvCxnSpPr>
        <p:spPr>
          <a:xfrm rot="10800000" flipH="1">
            <a:off x="303400" y="4296850"/>
            <a:ext cx="176400" cy="409200"/>
          </a:xfrm>
          <a:prstGeom prst="straightConnector1">
            <a:avLst/>
          </a:prstGeom>
          <a:noFill/>
          <a:ln w="9525" cap="flat" cmpd="sng">
            <a:solidFill>
              <a:schemeClr val="dk2"/>
            </a:solidFill>
            <a:prstDash val="solid"/>
            <a:round/>
            <a:headEnd type="none" w="med" len="med"/>
            <a:tailEnd type="none" w="med" len="med"/>
          </a:ln>
        </p:spPr>
      </p:cxnSp>
      <p:cxnSp>
        <p:nvCxnSpPr>
          <p:cNvPr id="227" name="Google Shape;227;p27"/>
          <p:cNvCxnSpPr/>
          <p:nvPr/>
        </p:nvCxnSpPr>
        <p:spPr>
          <a:xfrm rot="10800000">
            <a:off x="2899925" y="4402625"/>
            <a:ext cx="126900" cy="324600"/>
          </a:xfrm>
          <a:prstGeom prst="straightConnector1">
            <a:avLst/>
          </a:prstGeom>
          <a:noFill/>
          <a:ln w="9525" cap="flat" cmpd="sng">
            <a:solidFill>
              <a:schemeClr val="dk2"/>
            </a:solidFill>
            <a:prstDash val="solid"/>
            <a:round/>
            <a:headEnd type="none" w="med" len="med"/>
            <a:tailEnd type="none" w="med" len="med"/>
          </a:ln>
        </p:spPr>
      </p:cxnSp>
      <p:sp>
        <p:nvSpPr>
          <p:cNvPr id="228" name="Google Shape;228;p27"/>
          <p:cNvSpPr txBox="1"/>
          <p:nvPr/>
        </p:nvSpPr>
        <p:spPr>
          <a:xfrm>
            <a:off x="6413900" y="4739913"/>
            <a:ext cx="20907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PSSB, 1800518 (2019)</a:t>
            </a:r>
            <a:endParaRPr>
              <a:latin typeface="Source Sans Pro"/>
              <a:ea typeface="Source Sans Pro"/>
              <a:cs typeface="Source Sans Pro"/>
              <a:sym typeface="Source Sans Pro"/>
            </a:endParaRPr>
          </a:p>
        </p:txBody>
      </p:sp>
      <p:pic>
        <p:nvPicPr>
          <p:cNvPr id="229" name="Google Shape;229;p27"/>
          <p:cNvPicPr preferRelativeResize="0"/>
          <p:nvPr/>
        </p:nvPicPr>
        <p:blipFill>
          <a:blip r:embed="rId5">
            <a:alphaModFix/>
          </a:blip>
          <a:stretch>
            <a:fillRect/>
          </a:stretch>
        </p:blipFill>
        <p:spPr>
          <a:xfrm>
            <a:off x="5884800" y="4708188"/>
            <a:ext cx="457925" cy="457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1000"/>
                                        <p:tgtEl>
                                          <p:spTgt spid="2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22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0"/>
                                        </p:tgtEl>
                                        <p:attrNameLst>
                                          <p:attrName>style.visibility</p:attrName>
                                        </p:attrNameLst>
                                      </p:cBhvr>
                                      <p:to>
                                        <p:strVal val="visible"/>
                                      </p:to>
                                    </p:set>
                                    <p:animEffect transition="in" filter="fade">
                                      <p:cBhvr>
                                        <p:cTn id="16" dur="1000"/>
                                        <p:tgtEl>
                                          <p:spTgt spid="220"/>
                                        </p:tgtEl>
                                      </p:cBhvr>
                                    </p:animEffect>
                                  </p:childTnLst>
                                </p:cTn>
                              </p:par>
                              <p:par>
                                <p:cTn id="17" presetID="10" presetClass="entr" presetSubtype="0" fill="hold" nodeType="withEffect">
                                  <p:stCondLst>
                                    <p:cond delay="0"/>
                                  </p:stCondLst>
                                  <p:childTnLst>
                                    <p:set>
                                      <p:cBhvr>
                                        <p:cTn id="18" dur="1" fill="hold">
                                          <p:stCondLst>
                                            <p:cond delay="0"/>
                                          </p:stCondLst>
                                        </p:cTn>
                                        <p:tgtEl>
                                          <p:spTgt spid="218"/>
                                        </p:tgtEl>
                                        <p:attrNameLst>
                                          <p:attrName>style.visibility</p:attrName>
                                        </p:attrNameLst>
                                      </p:cBhvr>
                                      <p:to>
                                        <p:strVal val="visible"/>
                                      </p:to>
                                    </p:set>
                                    <p:animEffect transition="in" filter="fade">
                                      <p:cBhvr>
                                        <p:cTn id="19" dur="1000"/>
                                        <p:tgtEl>
                                          <p:spTgt spid="218"/>
                                        </p:tgtEl>
                                      </p:cBhvr>
                                    </p:animEffect>
                                  </p:childTnLst>
                                </p:cTn>
                              </p:par>
                              <p:par>
                                <p:cTn id="20" presetID="10" presetClass="entr" presetSubtype="0" fill="hold" nodeType="withEffect">
                                  <p:stCondLst>
                                    <p:cond delay="0"/>
                                  </p:stCondLst>
                                  <p:childTnLst>
                                    <p:set>
                                      <p:cBhvr>
                                        <p:cTn id="21" dur="1" fill="hold">
                                          <p:stCondLst>
                                            <p:cond delay="0"/>
                                          </p:stCondLst>
                                        </p:cTn>
                                        <p:tgtEl>
                                          <p:spTgt spid="224"/>
                                        </p:tgtEl>
                                        <p:attrNameLst>
                                          <p:attrName>style.visibility</p:attrName>
                                        </p:attrNameLst>
                                      </p:cBhvr>
                                      <p:to>
                                        <p:strVal val="visible"/>
                                      </p:to>
                                    </p:set>
                                    <p:animEffect transition="in" filter="fade">
                                      <p:cBhvr>
                                        <p:cTn id="22" dur="1000"/>
                                        <p:tgtEl>
                                          <p:spTgt spid="224"/>
                                        </p:tgtEl>
                                      </p:cBhvr>
                                    </p:animEffect>
                                  </p:childTnLst>
                                </p:cTn>
                              </p:par>
                              <p:par>
                                <p:cTn id="23" presetID="10" presetClass="entr" presetSubtype="0" fill="hold" nodeType="with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fade">
                                      <p:cBhvr>
                                        <p:cTn id="25" dur="1000"/>
                                        <p:tgtEl>
                                          <p:spTgt spid="225"/>
                                        </p:tgtEl>
                                      </p:cBhvr>
                                    </p:animEffect>
                                  </p:childTnLst>
                                </p:cTn>
                              </p:par>
                              <p:par>
                                <p:cTn id="26" presetID="10" presetClass="entr" presetSubtype="0" fill="hold" nodeType="withEffect">
                                  <p:stCondLst>
                                    <p:cond delay="0"/>
                                  </p:stCondLst>
                                  <p:childTnLst>
                                    <p:set>
                                      <p:cBhvr>
                                        <p:cTn id="27" dur="1" fill="hold">
                                          <p:stCondLst>
                                            <p:cond delay="0"/>
                                          </p:stCondLst>
                                        </p:cTn>
                                        <p:tgtEl>
                                          <p:spTgt spid="227"/>
                                        </p:tgtEl>
                                        <p:attrNameLst>
                                          <p:attrName>style.visibility</p:attrName>
                                        </p:attrNameLst>
                                      </p:cBhvr>
                                      <p:to>
                                        <p:strVal val="visible"/>
                                      </p:to>
                                    </p:set>
                                    <p:animEffect transition="in" filter="fade">
                                      <p:cBhvr>
                                        <p:cTn id="28" dur="1000"/>
                                        <p:tgtEl>
                                          <p:spTgt spid="227"/>
                                        </p:tgtEl>
                                      </p:cBhvr>
                                    </p:animEffect>
                                  </p:childTnLst>
                                </p:cTn>
                              </p:par>
                              <p:par>
                                <p:cTn id="29" presetID="10" presetClass="entr" presetSubtype="0" fill="hold" nodeType="withEffect">
                                  <p:stCondLst>
                                    <p:cond delay="0"/>
                                  </p:stCondLst>
                                  <p:childTnLst>
                                    <p:set>
                                      <p:cBhvr>
                                        <p:cTn id="30" dur="1" fill="hold">
                                          <p:stCondLst>
                                            <p:cond delay="0"/>
                                          </p:stCondLst>
                                        </p:cTn>
                                        <p:tgtEl>
                                          <p:spTgt spid="226"/>
                                        </p:tgtEl>
                                        <p:attrNameLst>
                                          <p:attrName>style.visibility</p:attrName>
                                        </p:attrNameLst>
                                      </p:cBhvr>
                                      <p:to>
                                        <p:strVal val="visible"/>
                                      </p:to>
                                    </p:set>
                                    <p:animEffect transition="in" filter="fade">
                                      <p:cBhvr>
                                        <p:cTn id="31"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Strong Anisotropy </a:t>
            </a:r>
            <a:endParaRPr/>
          </a:p>
        </p:txBody>
      </p:sp>
      <p:pic>
        <p:nvPicPr>
          <p:cNvPr id="235" name="Google Shape;235;p28"/>
          <p:cNvPicPr preferRelativeResize="0"/>
          <p:nvPr/>
        </p:nvPicPr>
        <p:blipFill>
          <a:blip r:embed="rId3">
            <a:alphaModFix/>
          </a:blip>
          <a:stretch>
            <a:fillRect/>
          </a:stretch>
        </p:blipFill>
        <p:spPr>
          <a:xfrm>
            <a:off x="5479225" y="215050"/>
            <a:ext cx="3454525" cy="4713400"/>
          </a:xfrm>
          <a:prstGeom prst="rect">
            <a:avLst/>
          </a:prstGeom>
          <a:noFill/>
          <a:ln>
            <a:noFill/>
          </a:ln>
        </p:spPr>
      </p:pic>
      <p:pic>
        <p:nvPicPr>
          <p:cNvPr id="236" name="Google Shape;236;p28"/>
          <p:cNvPicPr preferRelativeResize="0"/>
          <p:nvPr/>
        </p:nvPicPr>
        <p:blipFill>
          <a:blip r:embed="rId4">
            <a:alphaModFix/>
          </a:blip>
          <a:stretch>
            <a:fillRect/>
          </a:stretch>
        </p:blipFill>
        <p:spPr>
          <a:xfrm>
            <a:off x="727638" y="1396138"/>
            <a:ext cx="4429125" cy="809625"/>
          </a:xfrm>
          <a:prstGeom prst="rect">
            <a:avLst/>
          </a:prstGeom>
          <a:noFill/>
          <a:ln>
            <a:noFill/>
          </a:ln>
        </p:spPr>
      </p:pic>
      <p:pic>
        <p:nvPicPr>
          <p:cNvPr id="237" name="Google Shape;237;p28"/>
          <p:cNvPicPr preferRelativeResize="0"/>
          <p:nvPr/>
        </p:nvPicPr>
        <p:blipFill rotWithShape="1">
          <a:blip r:embed="rId5">
            <a:alphaModFix/>
          </a:blip>
          <a:srcRect r="70573"/>
          <a:stretch/>
        </p:blipFill>
        <p:spPr>
          <a:xfrm>
            <a:off x="2006025" y="2777313"/>
            <a:ext cx="1608621" cy="1390425"/>
          </a:xfrm>
          <a:prstGeom prst="rect">
            <a:avLst/>
          </a:prstGeom>
          <a:noFill/>
          <a:ln>
            <a:noFill/>
          </a:ln>
        </p:spPr>
      </p:pic>
      <p:pic>
        <p:nvPicPr>
          <p:cNvPr id="238" name="Google Shape;238;p28"/>
          <p:cNvPicPr preferRelativeResize="0"/>
          <p:nvPr/>
        </p:nvPicPr>
        <p:blipFill>
          <a:blip r:embed="rId6">
            <a:alphaModFix/>
          </a:blip>
          <a:stretch>
            <a:fillRect/>
          </a:stretch>
        </p:blipFill>
        <p:spPr>
          <a:xfrm>
            <a:off x="2046325" y="2808700"/>
            <a:ext cx="1675925" cy="809625"/>
          </a:xfrm>
          <a:prstGeom prst="rect">
            <a:avLst/>
          </a:prstGeom>
          <a:noFill/>
          <a:ln>
            <a:noFill/>
          </a:ln>
        </p:spPr>
      </p:pic>
      <p:pic>
        <p:nvPicPr>
          <p:cNvPr id="239" name="Google Shape;239;p28"/>
          <p:cNvPicPr preferRelativeResize="0"/>
          <p:nvPr/>
        </p:nvPicPr>
        <p:blipFill>
          <a:blip r:embed="rId7">
            <a:alphaModFix/>
          </a:blip>
          <a:stretch>
            <a:fillRect/>
          </a:stretch>
        </p:blipFill>
        <p:spPr>
          <a:xfrm>
            <a:off x="727650" y="3979625"/>
            <a:ext cx="4429126" cy="510477"/>
          </a:xfrm>
          <a:prstGeom prst="rect">
            <a:avLst/>
          </a:prstGeom>
          <a:noFill/>
          <a:ln>
            <a:noFill/>
          </a:ln>
        </p:spPr>
      </p:pic>
      <p:pic>
        <p:nvPicPr>
          <p:cNvPr id="240" name="Google Shape;240;p28"/>
          <p:cNvPicPr preferRelativeResize="0"/>
          <p:nvPr/>
        </p:nvPicPr>
        <p:blipFill>
          <a:blip r:embed="rId8">
            <a:alphaModFix/>
          </a:blip>
          <a:stretch>
            <a:fillRect/>
          </a:stretch>
        </p:blipFill>
        <p:spPr>
          <a:xfrm>
            <a:off x="2855925" y="3709800"/>
            <a:ext cx="143907" cy="269825"/>
          </a:xfrm>
          <a:prstGeom prst="rect">
            <a:avLst/>
          </a:prstGeom>
          <a:noFill/>
          <a:ln>
            <a:noFill/>
          </a:ln>
        </p:spPr>
      </p:pic>
      <p:sp>
        <p:nvSpPr>
          <p:cNvPr id="241" name="Google Shape;241;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242" name="Google Shape;242;p28"/>
          <p:cNvPicPr preferRelativeResize="0"/>
          <p:nvPr/>
        </p:nvPicPr>
        <p:blipFill>
          <a:blip r:embed="rId9">
            <a:alphaModFix/>
          </a:blip>
          <a:stretch>
            <a:fillRect/>
          </a:stretch>
        </p:blipFill>
        <p:spPr>
          <a:xfrm>
            <a:off x="41300" y="4656575"/>
            <a:ext cx="457925" cy="457925"/>
          </a:xfrm>
          <a:prstGeom prst="rect">
            <a:avLst/>
          </a:prstGeom>
          <a:noFill/>
          <a:ln>
            <a:noFill/>
          </a:ln>
        </p:spPr>
      </p:pic>
      <p:sp>
        <p:nvSpPr>
          <p:cNvPr id="243" name="Google Shape;243;p28"/>
          <p:cNvSpPr txBox="1"/>
          <p:nvPr/>
        </p:nvSpPr>
        <p:spPr>
          <a:xfrm>
            <a:off x="448500" y="4739275"/>
            <a:ext cx="5843400" cy="68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100" i="1">
                <a:solidFill>
                  <a:srgbClr val="0000FF"/>
                </a:solidFill>
              </a:rPr>
              <a:t>Surface Science 454–456 (2000) 94–100</a:t>
            </a:r>
            <a:endParaRPr sz="1100" i="1">
              <a:solidFill>
                <a:srgbClr val="0000FF"/>
              </a:solidFill>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244" name="Google Shape;244;p28"/>
          <p:cNvSpPr txBox="1"/>
          <p:nvPr/>
        </p:nvSpPr>
        <p:spPr>
          <a:xfrm>
            <a:off x="727650" y="2332650"/>
            <a:ext cx="2029800" cy="6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Chemical Potential</a:t>
            </a:r>
            <a:endParaRPr>
              <a:latin typeface="Source Sans Pro"/>
              <a:ea typeface="Source Sans Pro"/>
              <a:cs typeface="Source Sans Pro"/>
              <a:sym typeface="Source Sans Pro"/>
            </a:endParaRPr>
          </a:p>
        </p:txBody>
      </p:sp>
      <p:sp>
        <p:nvSpPr>
          <p:cNvPr id="245" name="Google Shape;245;p28"/>
          <p:cNvSpPr txBox="1"/>
          <p:nvPr/>
        </p:nvSpPr>
        <p:spPr>
          <a:xfrm>
            <a:off x="685950" y="1068425"/>
            <a:ext cx="3036300" cy="6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Ginzburg-Landau energy functional</a:t>
            </a:r>
            <a:endParaRPr>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endParaRPr sz="750" b="0">
              <a:latin typeface="Arial"/>
              <a:ea typeface="Arial"/>
              <a:cs typeface="Arial"/>
              <a:sym typeface="Arial"/>
            </a:endParaRPr>
          </a:p>
          <a:p>
            <a:pPr marL="0" lvl="0" indent="0" algn="l" rtl="0">
              <a:spcBef>
                <a:spcPts val="0"/>
              </a:spcBef>
              <a:spcAft>
                <a:spcPts val="0"/>
              </a:spcAft>
              <a:buNone/>
            </a:pPr>
            <a:r>
              <a:rPr lang="en"/>
              <a:t> </a:t>
            </a:r>
            <a:endParaRPr/>
          </a:p>
        </p:txBody>
      </p:sp>
      <p:sp>
        <p:nvSpPr>
          <p:cNvPr id="251" name="Google Shape;251;p2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Modelling Strongly Anisotropic Systems </a:t>
            </a:r>
            <a:endParaRPr/>
          </a:p>
          <a:p>
            <a:pPr marL="0" lvl="0" indent="0" algn="l" rtl="0">
              <a:spcBef>
                <a:spcPts val="0"/>
              </a:spcBef>
              <a:spcAft>
                <a:spcPts val="0"/>
              </a:spcAft>
              <a:buNone/>
            </a:pPr>
            <a:r>
              <a:rPr lang="en"/>
              <a:t> </a:t>
            </a:r>
            <a:endParaRPr/>
          </a:p>
        </p:txBody>
      </p:sp>
      <p:pic>
        <p:nvPicPr>
          <p:cNvPr id="252" name="Google Shape;252;p29"/>
          <p:cNvPicPr preferRelativeResize="0"/>
          <p:nvPr/>
        </p:nvPicPr>
        <p:blipFill rotWithShape="1">
          <a:blip r:embed="rId3">
            <a:alphaModFix/>
          </a:blip>
          <a:srcRect r="2143"/>
          <a:stretch/>
        </p:blipFill>
        <p:spPr>
          <a:xfrm>
            <a:off x="4651650" y="1017700"/>
            <a:ext cx="4492350" cy="1653625"/>
          </a:xfrm>
          <a:prstGeom prst="rect">
            <a:avLst/>
          </a:prstGeom>
          <a:noFill/>
          <a:ln>
            <a:noFill/>
          </a:ln>
        </p:spPr>
      </p:pic>
      <p:pic>
        <p:nvPicPr>
          <p:cNvPr id="253" name="Google Shape;253;p29"/>
          <p:cNvPicPr preferRelativeResize="0"/>
          <p:nvPr/>
        </p:nvPicPr>
        <p:blipFill>
          <a:blip r:embed="rId4">
            <a:alphaModFix/>
          </a:blip>
          <a:stretch>
            <a:fillRect/>
          </a:stretch>
        </p:blipFill>
        <p:spPr>
          <a:xfrm>
            <a:off x="947776" y="1017701"/>
            <a:ext cx="3539475" cy="792260"/>
          </a:xfrm>
          <a:prstGeom prst="rect">
            <a:avLst/>
          </a:prstGeom>
          <a:noFill/>
          <a:ln>
            <a:noFill/>
          </a:ln>
        </p:spPr>
      </p:pic>
      <p:pic>
        <p:nvPicPr>
          <p:cNvPr id="254" name="Google Shape;254;p29"/>
          <p:cNvPicPr preferRelativeResize="0"/>
          <p:nvPr/>
        </p:nvPicPr>
        <p:blipFill>
          <a:blip r:embed="rId5">
            <a:alphaModFix/>
          </a:blip>
          <a:stretch>
            <a:fillRect/>
          </a:stretch>
        </p:blipFill>
        <p:spPr>
          <a:xfrm>
            <a:off x="844250" y="1997575"/>
            <a:ext cx="2191821" cy="249463"/>
          </a:xfrm>
          <a:prstGeom prst="rect">
            <a:avLst/>
          </a:prstGeom>
          <a:noFill/>
          <a:ln>
            <a:noFill/>
          </a:ln>
        </p:spPr>
      </p:pic>
      <p:pic>
        <p:nvPicPr>
          <p:cNvPr id="255" name="Google Shape;255;p29"/>
          <p:cNvPicPr preferRelativeResize="0"/>
          <p:nvPr/>
        </p:nvPicPr>
        <p:blipFill>
          <a:blip r:embed="rId6">
            <a:alphaModFix/>
          </a:blip>
          <a:stretch>
            <a:fillRect/>
          </a:stretch>
        </p:blipFill>
        <p:spPr>
          <a:xfrm>
            <a:off x="-71000" y="2082725"/>
            <a:ext cx="5298320" cy="3240100"/>
          </a:xfrm>
          <a:prstGeom prst="rect">
            <a:avLst/>
          </a:prstGeom>
          <a:noFill/>
          <a:ln>
            <a:noFill/>
          </a:ln>
        </p:spPr>
      </p:pic>
      <p:sp>
        <p:nvSpPr>
          <p:cNvPr id="256" name="Google Shape;256;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257" name="Google Shape;257;p29"/>
          <p:cNvPicPr preferRelativeResize="0"/>
          <p:nvPr/>
        </p:nvPicPr>
        <p:blipFill>
          <a:blip r:embed="rId7">
            <a:alphaModFix/>
          </a:blip>
          <a:stretch>
            <a:fillRect/>
          </a:stretch>
        </p:blipFill>
        <p:spPr>
          <a:xfrm>
            <a:off x="886901" y="1606288"/>
            <a:ext cx="746450" cy="476450"/>
          </a:xfrm>
          <a:prstGeom prst="rect">
            <a:avLst/>
          </a:prstGeom>
          <a:noFill/>
          <a:ln>
            <a:noFill/>
          </a:ln>
        </p:spPr>
      </p:pic>
      <p:pic>
        <p:nvPicPr>
          <p:cNvPr id="258" name="Google Shape;258;p29"/>
          <p:cNvPicPr preferRelativeResize="0"/>
          <p:nvPr/>
        </p:nvPicPr>
        <p:blipFill>
          <a:blip r:embed="rId8">
            <a:alphaModFix/>
          </a:blip>
          <a:stretch>
            <a:fillRect/>
          </a:stretch>
        </p:blipFill>
        <p:spPr>
          <a:xfrm>
            <a:off x="5299730" y="3326875"/>
            <a:ext cx="3539471" cy="794395"/>
          </a:xfrm>
          <a:prstGeom prst="rect">
            <a:avLst/>
          </a:prstGeom>
          <a:noFill/>
          <a:ln>
            <a:noFill/>
          </a:ln>
        </p:spPr>
      </p:pic>
      <p:pic>
        <p:nvPicPr>
          <p:cNvPr id="259" name="Google Shape;259;p29"/>
          <p:cNvPicPr preferRelativeResize="0"/>
          <p:nvPr/>
        </p:nvPicPr>
        <p:blipFill>
          <a:blip r:embed="rId9">
            <a:alphaModFix/>
          </a:blip>
          <a:stretch>
            <a:fillRect/>
          </a:stretch>
        </p:blipFill>
        <p:spPr>
          <a:xfrm>
            <a:off x="5413080" y="4203795"/>
            <a:ext cx="3084908" cy="657439"/>
          </a:xfrm>
          <a:prstGeom prst="rect">
            <a:avLst/>
          </a:prstGeom>
          <a:noFill/>
          <a:ln>
            <a:noFill/>
          </a:ln>
        </p:spPr>
      </p:pic>
      <p:pic>
        <p:nvPicPr>
          <p:cNvPr id="260" name="Google Shape;260;p29"/>
          <p:cNvPicPr preferRelativeResize="0"/>
          <p:nvPr/>
        </p:nvPicPr>
        <p:blipFill>
          <a:blip r:embed="rId10">
            <a:alphaModFix/>
          </a:blip>
          <a:stretch>
            <a:fillRect/>
          </a:stretch>
        </p:blipFill>
        <p:spPr>
          <a:xfrm>
            <a:off x="5322876" y="2882376"/>
            <a:ext cx="3493183" cy="657425"/>
          </a:xfrm>
          <a:prstGeom prst="rect">
            <a:avLst/>
          </a:prstGeom>
          <a:noFill/>
          <a:ln>
            <a:noFill/>
          </a:ln>
        </p:spPr>
      </p:pic>
      <p:pic>
        <p:nvPicPr>
          <p:cNvPr id="261" name="Google Shape;261;p29"/>
          <p:cNvPicPr preferRelativeResize="0"/>
          <p:nvPr/>
        </p:nvPicPr>
        <p:blipFill>
          <a:blip r:embed="rId11">
            <a:alphaModFix/>
          </a:blip>
          <a:stretch>
            <a:fillRect/>
          </a:stretch>
        </p:blipFill>
        <p:spPr>
          <a:xfrm>
            <a:off x="6442775" y="4688750"/>
            <a:ext cx="457925" cy="457925"/>
          </a:xfrm>
          <a:prstGeom prst="rect">
            <a:avLst/>
          </a:prstGeom>
          <a:noFill/>
          <a:ln>
            <a:noFill/>
          </a:ln>
        </p:spPr>
      </p:pic>
      <p:sp>
        <p:nvSpPr>
          <p:cNvPr id="262" name="Google Shape;262;p29"/>
          <p:cNvSpPr txBox="1"/>
          <p:nvPr/>
        </p:nvSpPr>
        <p:spPr>
          <a:xfrm>
            <a:off x="6900700" y="4731075"/>
            <a:ext cx="1644300" cy="68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100" i="1">
                <a:solidFill>
                  <a:srgbClr val="0000FF"/>
                </a:solidFill>
              </a:rPr>
              <a:t>Proc. R. Soc. A (2009)</a:t>
            </a:r>
            <a:endParaRPr sz="1100" i="1">
              <a:solidFill>
                <a:srgbClr val="0000FF"/>
              </a:solidFill>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pic>
        <p:nvPicPr>
          <p:cNvPr id="263" name="Google Shape;263;p29"/>
          <p:cNvPicPr preferRelativeResize="0"/>
          <p:nvPr/>
        </p:nvPicPr>
        <p:blipFill>
          <a:blip r:embed="rId12">
            <a:alphaModFix/>
          </a:blip>
          <a:stretch>
            <a:fillRect/>
          </a:stretch>
        </p:blipFill>
        <p:spPr>
          <a:xfrm>
            <a:off x="1145625" y="2382125"/>
            <a:ext cx="347866" cy="476425"/>
          </a:xfrm>
          <a:prstGeom prst="rect">
            <a:avLst/>
          </a:prstGeom>
          <a:noFill/>
          <a:ln>
            <a:noFill/>
          </a:ln>
        </p:spPr>
      </p:pic>
      <p:pic>
        <p:nvPicPr>
          <p:cNvPr id="264" name="Google Shape;264;p29"/>
          <p:cNvPicPr preferRelativeResize="0"/>
          <p:nvPr/>
        </p:nvPicPr>
        <p:blipFill>
          <a:blip r:embed="rId12">
            <a:alphaModFix/>
          </a:blip>
          <a:stretch>
            <a:fillRect/>
          </a:stretch>
        </p:blipFill>
        <p:spPr>
          <a:xfrm>
            <a:off x="2773588" y="2382125"/>
            <a:ext cx="347866" cy="476425"/>
          </a:xfrm>
          <a:prstGeom prst="rect">
            <a:avLst/>
          </a:prstGeom>
          <a:noFill/>
          <a:ln>
            <a:noFill/>
          </a:ln>
        </p:spPr>
      </p:pic>
      <p:pic>
        <p:nvPicPr>
          <p:cNvPr id="265" name="Google Shape;265;p29"/>
          <p:cNvPicPr preferRelativeResize="0"/>
          <p:nvPr/>
        </p:nvPicPr>
        <p:blipFill>
          <a:blip r:embed="rId12">
            <a:alphaModFix/>
          </a:blip>
          <a:stretch>
            <a:fillRect/>
          </a:stretch>
        </p:blipFill>
        <p:spPr>
          <a:xfrm>
            <a:off x="4321863" y="2358475"/>
            <a:ext cx="347866" cy="476425"/>
          </a:xfrm>
          <a:prstGeom prst="rect">
            <a:avLst/>
          </a:prstGeom>
          <a:noFill/>
          <a:ln>
            <a:noFill/>
          </a:ln>
        </p:spPr>
      </p:pic>
      <p:sp>
        <p:nvSpPr>
          <p:cNvPr id="266" name="Google Shape;266;p29"/>
          <p:cNvSpPr txBox="1"/>
          <p:nvPr/>
        </p:nvSpPr>
        <p:spPr>
          <a:xfrm>
            <a:off x="1352550" y="2358475"/>
            <a:ext cx="591300" cy="6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 0.06</a:t>
            </a:r>
            <a:endParaRPr sz="1200">
              <a:latin typeface="Source Sans Pro"/>
              <a:ea typeface="Source Sans Pro"/>
              <a:cs typeface="Source Sans Pro"/>
              <a:sym typeface="Source Sans Pro"/>
            </a:endParaRPr>
          </a:p>
        </p:txBody>
      </p:sp>
      <p:sp>
        <p:nvSpPr>
          <p:cNvPr id="267" name="Google Shape;267;p29"/>
          <p:cNvSpPr txBox="1"/>
          <p:nvPr/>
        </p:nvSpPr>
        <p:spPr>
          <a:xfrm>
            <a:off x="3002088" y="2358475"/>
            <a:ext cx="591300" cy="6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 0.2</a:t>
            </a:r>
            <a:endParaRPr sz="1200">
              <a:latin typeface="Source Sans Pro"/>
              <a:ea typeface="Source Sans Pro"/>
              <a:cs typeface="Source Sans Pro"/>
              <a:sym typeface="Source Sans Pro"/>
            </a:endParaRPr>
          </a:p>
        </p:txBody>
      </p:sp>
      <p:sp>
        <p:nvSpPr>
          <p:cNvPr id="268" name="Google Shape;268;p29"/>
          <p:cNvSpPr txBox="1"/>
          <p:nvPr/>
        </p:nvSpPr>
        <p:spPr>
          <a:xfrm>
            <a:off x="4487238" y="2339400"/>
            <a:ext cx="591300" cy="6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 0.3</a:t>
            </a:r>
            <a:endParaRPr sz="1200">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Surface Energy Density</a:t>
            </a:r>
            <a:endParaRPr/>
          </a:p>
        </p:txBody>
      </p:sp>
      <p:sp>
        <p:nvSpPr>
          <p:cNvPr id="274" name="Google Shape;274;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275" name="Google Shape;275;p30"/>
          <p:cNvPicPr preferRelativeResize="0"/>
          <p:nvPr/>
        </p:nvPicPr>
        <p:blipFill>
          <a:blip r:embed="rId3">
            <a:alphaModFix/>
          </a:blip>
          <a:stretch>
            <a:fillRect/>
          </a:stretch>
        </p:blipFill>
        <p:spPr>
          <a:xfrm>
            <a:off x="5551824" y="52875"/>
            <a:ext cx="3162700" cy="4635875"/>
          </a:xfrm>
          <a:prstGeom prst="rect">
            <a:avLst/>
          </a:prstGeom>
          <a:noFill/>
          <a:ln>
            <a:noFill/>
          </a:ln>
        </p:spPr>
      </p:pic>
      <p:pic>
        <p:nvPicPr>
          <p:cNvPr id="276" name="Google Shape;276;p30"/>
          <p:cNvPicPr preferRelativeResize="0"/>
          <p:nvPr/>
        </p:nvPicPr>
        <p:blipFill>
          <a:blip r:embed="rId4">
            <a:alphaModFix/>
          </a:blip>
          <a:stretch>
            <a:fillRect/>
          </a:stretch>
        </p:blipFill>
        <p:spPr>
          <a:xfrm>
            <a:off x="477063" y="1225350"/>
            <a:ext cx="4752975" cy="1285875"/>
          </a:xfrm>
          <a:prstGeom prst="rect">
            <a:avLst/>
          </a:prstGeom>
          <a:noFill/>
          <a:ln>
            <a:noFill/>
          </a:ln>
        </p:spPr>
      </p:pic>
      <p:pic>
        <p:nvPicPr>
          <p:cNvPr id="277" name="Google Shape;277;p30"/>
          <p:cNvPicPr preferRelativeResize="0"/>
          <p:nvPr/>
        </p:nvPicPr>
        <p:blipFill>
          <a:blip r:embed="rId5">
            <a:alphaModFix/>
          </a:blip>
          <a:stretch>
            <a:fillRect/>
          </a:stretch>
        </p:blipFill>
        <p:spPr>
          <a:xfrm>
            <a:off x="2120550" y="3693875"/>
            <a:ext cx="1609725" cy="657225"/>
          </a:xfrm>
          <a:prstGeom prst="rect">
            <a:avLst/>
          </a:prstGeom>
          <a:noFill/>
          <a:ln>
            <a:noFill/>
          </a:ln>
        </p:spPr>
      </p:pic>
      <p:pic>
        <p:nvPicPr>
          <p:cNvPr id="278" name="Google Shape;278;p30"/>
          <p:cNvPicPr preferRelativeResize="0"/>
          <p:nvPr/>
        </p:nvPicPr>
        <p:blipFill>
          <a:blip r:embed="rId6">
            <a:alphaModFix/>
          </a:blip>
          <a:stretch>
            <a:fillRect/>
          </a:stretch>
        </p:blipFill>
        <p:spPr>
          <a:xfrm>
            <a:off x="1634338" y="4273200"/>
            <a:ext cx="2438400" cy="647700"/>
          </a:xfrm>
          <a:prstGeom prst="rect">
            <a:avLst/>
          </a:prstGeom>
          <a:noFill/>
          <a:ln>
            <a:noFill/>
          </a:ln>
        </p:spPr>
      </p:pic>
      <p:pic>
        <p:nvPicPr>
          <p:cNvPr id="279" name="Google Shape;279;p30"/>
          <p:cNvPicPr preferRelativeResize="0"/>
          <p:nvPr/>
        </p:nvPicPr>
        <p:blipFill>
          <a:blip r:embed="rId7">
            <a:alphaModFix/>
          </a:blip>
          <a:stretch>
            <a:fillRect/>
          </a:stretch>
        </p:blipFill>
        <p:spPr>
          <a:xfrm>
            <a:off x="648925" y="2571738"/>
            <a:ext cx="4552950" cy="1552575"/>
          </a:xfrm>
          <a:prstGeom prst="rect">
            <a:avLst/>
          </a:prstGeom>
          <a:noFill/>
          <a:ln>
            <a:noFill/>
          </a:ln>
        </p:spPr>
      </p:pic>
      <p:sp>
        <p:nvSpPr>
          <p:cNvPr id="280" name="Google Shape;280;p30"/>
          <p:cNvSpPr txBox="1"/>
          <p:nvPr/>
        </p:nvSpPr>
        <p:spPr>
          <a:xfrm>
            <a:off x="653300" y="2230950"/>
            <a:ext cx="618900" cy="6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Here:</a:t>
            </a:r>
            <a:endParaRPr>
              <a:latin typeface="Source Sans Pro"/>
              <a:ea typeface="Source Sans Pro"/>
              <a:cs typeface="Source Sans Pro"/>
              <a:sym typeface="Source Sans Pro"/>
            </a:endParaRPr>
          </a:p>
        </p:txBody>
      </p:sp>
      <p:sp>
        <p:nvSpPr>
          <p:cNvPr id="281" name="Google Shape;281;p30"/>
          <p:cNvSpPr txBox="1"/>
          <p:nvPr/>
        </p:nvSpPr>
        <p:spPr>
          <a:xfrm>
            <a:off x="6615300" y="4796200"/>
            <a:ext cx="25287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0000FF"/>
                </a:solidFill>
              </a:rPr>
              <a:t>Cryst. Growth Des., 2787 (2015)</a:t>
            </a:r>
            <a:endParaRPr sz="1100" i="1">
              <a:solidFill>
                <a:srgbClr val="0000FF"/>
              </a:solidFill>
            </a:endParaRPr>
          </a:p>
        </p:txBody>
      </p:sp>
      <p:pic>
        <p:nvPicPr>
          <p:cNvPr id="282" name="Google Shape;282;p30"/>
          <p:cNvPicPr preferRelativeResize="0"/>
          <p:nvPr/>
        </p:nvPicPr>
        <p:blipFill rotWithShape="1">
          <a:blip r:embed="rId8">
            <a:alphaModFix/>
          </a:blip>
          <a:srcRect/>
          <a:stretch/>
        </p:blipFill>
        <p:spPr>
          <a:xfrm>
            <a:off x="6218250" y="4688275"/>
            <a:ext cx="457925" cy="457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Evolution from Sphere toward the ECS</a:t>
            </a:r>
            <a:endParaRPr/>
          </a:p>
        </p:txBody>
      </p:sp>
      <p:sp>
        <p:nvSpPr>
          <p:cNvPr id="288" name="Google Shape;288;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pic>
        <p:nvPicPr>
          <p:cNvPr id="289" name="Google Shape;289;p31"/>
          <p:cNvPicPr preferRelativeResize="0"/>
          <p:nvPr/>
        </p:nvPicPr>
        <p:blipFill>
          <a:blip r:embed="rId3">
            <a:alphaModFix/>
          </a:blip>
          <a:stretch>
            <a:fillRect/>
          </a:stretch>
        </p:blipFill>
        <p:spPr>
          <a:xfrm>
            <a:off x="-69150" y="1440625"/>
            <a:ext cx="4686300" cy="2905125"/>
          </a:xfrm>
          <a:prstGeom prst="rect">
            <a:avLst/>
          </a:prstGeom>
          <a:noFill/>
          <a:ln>
            <a:noFill/>
          </a:ln>
        </p:spPr>
      </p:pic>
      <p:pic>
        <p:nvPicPr>
          <p:cNvPr id="290" name="Google Shape;290;p31"/>
          <p:cNvPicPr preferRelativeResize="0"/>
          <p:nvPr/>
        </p:nvPicPr>
        <p:blipFill>
          <a:blip r:embed="rId4">
            <a:alphaModFix/>
          </a:blip>
          <a:stretch>
            <a:fillRect/>
          </a:stretch>
        </p:blipFill>
        <p:spPr>
          <a:xfrm>
            <a:off x="4571988" y="1068425"/>
            <a:ext cx="4524375" cy="1162050"/>
          </a:xfrm>
          <a:prstGeom prst="rect">
            <a:avLst/>
          </a:prstGeom>
          <a:noFill/>
          <a:ln>
            <a:noFill/>
          </a:ln>
        </p:spPr>
      </p:pic>
      <p:pic>
        <p:nvPicPr>
          <p:cNvPr id="291" name="Google Shape;291;p31"/>
          <p:cNvPicPr preferRelativeResize="0"/>
          <p:nvPr/>
        </p:nvPicPr>
        <p:blipFill>
          <a:blip r:embed="rId5">
            <a:alphaModFix/>
          </a:blip>
          <a:stretch>
            <a:fillRect/>
          </a:stretch>
        </p:blipFill>
        <p:spPr>
          <a:xfrm>
            <a:off x="5317175" y="2821438"/>
            <a:ext cx="3352800" cy="1276350"/>
          </a:xfrm>
          <a:prstGeom prst="rect">
            <a:avLst/>
          </a:prstGeom>
          <a:noFill/>
          <a:ln>
            <a:noFill/>
          </a:ln>
        </p:spPr>
      </p:pic>
      <p:pic>
        <p:nvPicPr>
          <p:cNvPr id="292" name="Google Shape;292;p31"/>
          <p:cNvPicPr preferRelativeResize="0"/>
          <p:nvPr/>
        </p:nvPicPr>
        <p:blipFill>
          <a:blip r:embed="rId6">
            <a:alphaModFix/>
          </a:blip>
          <a:stretch>
            <a:fillRect/>
          </a:stretch>
        </p:blipFill>
        <p:spPr>
          <a:xfrm>
            <a:off x="41300" y="4656575"/>
            <a:ext cx="457925" cy="457925"/>
          </a:xfrm>
          <a:prstGeom prst="rect">
            <a:avLst/>
          </a:prstGeom>
          <a:noFill/>
          <a:ln>
            <a:noFill/>
          </a:ln>
        </p:spPr>
      </p:pic>
      <p:sp>
        <p:nvSpPr>
          <p:cNvPr id="293" name="Google Shape;293;p31"/>
          <p:cNvSpPr txBox="1"/>
          <p:nvPr/>
        </p:nvSpPr>
        <p:spPr>
          <a:xfrm>
            <a:off x="499225" y="4688300"/>
            <a:ext cx="25287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0000FF"/>
                </a:solidFill>
                <a:latin typeface="Source Sans Pro"/>
                <a:ea typeface="Source Sans Pro"/>
                <a:cs typeface="Source Sans Pro"/>
                <a:sym typeface="Source Sans Pro"/>
              </a:rPr>
              <a:t>Cryst. Growth Des., 2787 (2015)</a:t>
            </a:r>
            <a:endParaRPr sz="1100" i="1">
              <a:solidFill>
                <a:srgbClr val="0000FF"/>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sz="2200" b="0">
                <a:solidFill>
                  <a:srgbClr val="0D0D0D"/>
                </a:solidFill>
                <a:latin typeface="Arial"/>
                <a:ea typeface="Arial"/>
                <a:cs typeface="Arial"/>
                <a:sym typeface="Arial"/>
              </a:rPr>
              <a:t> </a:t>
            </a:r>
            <a:r>
              <a:rPr lang="en" sz="2200">
                <a:solidFill>
                  <a:srgbClr val="0D0D0D"/>
                </a:solidFill>
                <a:latin typeface="Arial"/>
                <a:ea typeface="Arial"/>
                <a:cs typeface="Arial"/>
                <a:sym typeface="Arial"/>
              </a:rPr>
              <a:t>Motivation : Why understanding the crystal faceting is crucial?</a:t>
            </a:r>
            <a:endParaRPr sz="2200">
              <a:solidFill>
                <a:srgbClr val="0D0D0D"/>
              </a:solidFill>
              <a:latin typeface="Arial"/>
              <a:ea typeface="Arial"/>
              <a:cs typeface="Arial"/>
              <a:sym typeface="Arial"/>
            </a:endParaRPr>
          </a:p>
          <a:p>
            <a:pPr marL="0" lvl="0" indent="0" algn="l" rtl="0">
              <a:spcBef>
                <a:spcPts val="0"/>
              </a:spcBef>
              <a:spcAft>
                <a:spcPts val="0"/>
              </a:spcAft>
              <a:buNone/>
            </a:pPr>
            <a:endParaRPr sz="700"/>
          </a:p>
        </p:txBody>
      </p:sp>
      <p:sp>
        <p:nvSpPr>
          <p:cNvPr id="65" name="Google Shape;65;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6550" algn="l" rtl="0">
              <a:lnSpc>
                <a:spcPct val="90000"/>
              </a:lnSpc>
              <a:spcBef>
                <a:spcPts val="1200"/>
              </a:spcBef>
              <a:spcAft>
                <a:spcPts val="0"/>
              </a:spcAft>
              <a:buClr>
                <a:schemeClr val="dk2"/>
              </a:buClr>
              <a:buSzPts val="1700"/>
              <a:buFont typeface="Arial"/>
              <a:buChar char="●"/>
            </a:pPr>
            <a:r>
              <a:rPr lang="en" sz="1700">
                <a:solidFill>
                  <a:schemeClr val="dk2"/>
                </a:solidFill>
                <a:latin typeface="Arial"/>
                <a:ea typeface="Arial"/>
                <a:cs typeface="Arial"/>
                <a:sym typeface="Arial"/>
              </a:rPr>
              <a:t>shapes control can improve optical, electrical, and catalytic properties in case of metallic nanoparticles</a:t>
            </a:r>
            <a:endParaRPr sz="1700">
              <a:solidFill>
                <a:schemeClr val="dk2"/>
              </a:solidFill>
              <a:latin typeface="Arial"/>
              <a:ea typeface="Arial"/>
              <a:cs typeface="Arial"/>
              <a:sym typeface="Arial"/>
            </a:endParaRPr>
          </a:p>
          <a:p>
            <a:pPr marL="0" lvl="0" indent="0" algn="l" rtl="0">
              <a:lnSpc>
                <a:spcPct val="90000"/>
              </a:lnSpc>
              <a:spcBef>
                <a:spcPts val="1200"/>
              </a:spcBef>
              <a:spcAft>
                <a:spcPts val="0"/>
              </a:spcAft>
              <a:buNone/>
            </a:pPr>
            <a:endParaRPr sz="1700">
              <a:solidFill>
                <a:schemeClr val="dk2"/>
              </a:solidFill>
              <a:latin typeface="Arial"/>
              <a:ea typeface="Arial"/>
              <a:cs typeface="Arial"/>
              <a:sym typeface="Arial"/>
            </a:endParaRPr>
          </a:p>
          <a:p>
            <a:pPr marL="457200" lvl="0" indent="-336550" algn="l" rtl="0">
              <a:lnSpc>
                <a:spcPct val="90000"/>
              </a:lnSpc>
              <a:spcBef>
                <a:spcPts val="1200"/>
              </a:spcBef>
              <a:spcAft>
                <a:spcPts val="0"/>
              </a:spcAft>
              <a:buClr>
                <a:schemeClr val="dk2"/>
              </a:buClr>
              <a:buSzPts val="1700"/>
              <a:buFont typeface="Arial"/>
              <a:buChar char="●"/>
            </a:pPr>
            <a:r>
              <a:rPr lang="en" sz="1700">
                <a:solidFill>
                  <a:schemeClr val="dk2"/>
                </a:solidFill>
                <a:latin typeface="Arial"/>
                <a:ea typeface="Arial"/>
                <a:cs typeface="Arial"/>
                <a:sym typeface="Arial"/>
              </a:rPr>
              <a:t>the control of morphology and crystalline quality allows for the optimization of devices for a large variety of semiconductor structures</a:t>
            </a:r>
            <a:endParaRPr sz="1700">
              <a:solidFill>
                <a:schemeClr val="dk2"/>
              </a:solidFill>
              <a:latin typeface="Arial"/>
              <a:ea typeface="Arial"/>
              <a:cs typeface="Arial"/>
              <a:sym typeface="Arial"/>
            </a:endParaRPr>
          </a:p>
          <a:p>
            <a:pPr marL="0" lvl="0" indent="0" algn="l" rtl="0">
              <a:lnSpc>
                <a:spcPct val="90000"/>
              </a:lnSpc>
              <a:spcBef>
                <a:spcPts val="1200"/>
              </a:spcBef>
              <a:spcAft>
                <a:spcPts val="0"/>
              </a:spcAft>
              <a:buNone/>
            </a:pPr>
            <a:endParaRPr sz="1700">
              <a:solidFill>
                <a:schemeClr val="dk2"/>
              </a:solidFill>
              <a:latin typeface="Arial"/>
              <a:ea typeface="Arial"/>
              <a:cs typeface="Arial"/>
              <a:sym typeface="Arial"/>
            </a:endParaRPr>
          </a:p>
          <a:p>
            <a:pPr marL="457200" lvl="0" indent="-336550" algn="l" rtl="0">
              <a:lnSpc>
                <a:spcPct val="90000"/>
              </a:lnSpc>
              <a:spcBef>
                <a:spcPts val="1200"/>
              </a:spcBef>
              <a:spcAft>
                <a:spcPts val="0"/>
              </a:spcAft>
              <a:buClr>
                <a:schemeClr val="dk2"/>
              </a:buClr>
              <a:buSzPts val="1700"/>
              <a:buFont typeface="Arial"/>
              <a:buChar char="●"/>
            </a:pPr>
            <a:r>
              <a:rPr lang="en" sz="1700">
                <a:solidFill>
                  <a:schemeClr val="dk2"/>
                </a:solidFill>
                <a:latin typeface="Arial"/>
                <a:ea typeface="Arial"/>
                <a:cs typeface="Arial"/>
                <a:sym typeface="Arial"/>
              </a:rPr>
              <a:t> crystal faceting and morphology-dependent properties are also interesting for organic compounds used in molecular recognition and in medical applications</a:t>
            </a:r>
            <a:endParaRPr sz="1700">
              <a:solidFill>
                <a:schemeClr val="dk2"/>
              </a:solidFill>
              <a:latin typeface="Arial"/>
              <a:ea typeface="Arial"/>
              <a:cs typeface="Arial"/>
              <a:sym typeface="Arial"/>
            </a:endParaRPr>
          </a:p>
          <a:p>
            <a:pPr marL="457200" lvl="0" indent="0" algn="l" rtl="0">
              <a:spcBef>
                <a:spcPts val="200"/>
              </a:spcBef>
              <a:spcAft>
                <a:spcPts val="1600"/>
              </a:spcAft>
              <a:buNone/>
            </a:pPr>
            <a:endParaRPr sz="1300"/>
          </a:p>
        </p:txBody>
      </p:sp>
      <p:sp>
        <p:nvSpPr>
          <p:cNvPr id="66" name="Google Shape;66;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Morphologies of Metastable Structures</a:t>
            </a:r>
            <a:endParaRPr/>
          </a:p>
        </p:txBody>
      </p:sp>
      <p:sp>
        <p:nvSpPr>
          <p:cNvPr id="299" name="Google Shape;299;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300" name="Google Shape;300;p32"/>
          <p:cNvPicPr preferRelativeResize="0"/>
          <p:nvPr/>
        </p:nvPicPr>
        <p:blipFill>
          <a:blip r:embed="rId3">
            <a:alphaModFix/>
          </a:blip>
          <a:stretch>
            <a:fillRect/>
          </a:stretch>
        </p:blipFill>
        <p:spPr>
          <a:xfrm>
            <a:off x="311700" y="1450250"/>
            <a:ext cx="4733925" cy="3238500"/>
          </a:xfrm>
          <a:prstGeom prst="rect">
            <a:avLst/>
          </a:prstGeom>
          <a:noFill/>
          <a:ln>
            <a:noFill/>
          </a:ln>
        </p:spPr>
      </p:pic>
      <p:pic>
        <p:nvPicPr>
          <p:cNvPr id="301" name="Google Shape;301;p32"/>
          <p:cNvPicPr preferRelativeResize="0"/>
          <p:nvPr/>
        </p:nvPicPr>
        <p:blipFill>
          <a:blip r:embed="rId4">
            <a:alphaModFix/>
          </a:blip>
          <a:stretch>
            <a:fillRect/>
          </a:stretch>
        </p:blipFill>
        <p:spPr>
          <a:xfrm>
            <a:off x="5329900" y="1594163"/>
            <a:ext cx="3587525" cy="2950675"/>
          </a:xfrm>
          <a:prstGeom prst="rect">
            <a:avLst/>
          </a:prstGeom>
          <a:noFill/>
          <a:ln>
            <a:noFill/>
          </a:ln>
        </p:spPr>
      </p:pic>
      <p:sp>
        <p:nvSpPr>
          <p:cNvPr id="302" name="Google Shape;302;p32"/>
          <p:cNvSpPr txBox="1"/>
          <p:nvPr/>
        </p:nvSpPr>
        <p:spPr>
          <a:xfrm>
            <a:off x="6615300" y="4815050"/>
            <a:ext cx="25287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0000FF"/>
                </a:solidFill>
              </a:rPr>
              <a:t>Cryst. Growth Des., 2787 (2015)</a:t>
            </a:r>
            <a:endParaRPr sz="1100" i="1">
              <a:solidFill>
                <a:srgbClr val="0000FF"/>
              </a:solidFill>
            </a:endParaRPr>
          </a:p>
        </p:txBody>
      </p:sp>
      <p:pic>
        <p:nvPicPr>
          <p:cNvPr id="303" name="Google Shape;303;p32"/>
          <p:cNvPicPr preferRelativeResize="0"/>
          <p:nvPr/>
        </p:nvPicPr>
        <p:blipFill>
          <a:blip r:embed="rId5">
            <a:alphaModFix/>
          </a:blip>
          <a:stretch>
            <a:fillRect/>
          </a:stretch>
        </p:blipFill>
        <p:spPr>
          <a:xfrm>
            <a:off x="41300" y="4732775"/>
            <a:ext cx="457925" cy="457925"/>
          </a:xfrm>
          <a:prstGeom prst="rect">
            <a:avLst/>
          </a:prstGeom>
          <a:noFill/>
          <a:ln>
            <a:noFill/>
          </a:ln>
        </p:spPr>
      </p:pic>
      <p:sp>
        <p:nvSpPr>
          <p:cNvPr id="304" name="Google Shape;304;p32"/>
          <p:cNvSpPr txBox="1"/>
          <p:nvPr/>
        </p:nvSpPr>
        <p:spPr>
          <a:xfrm>
            <a:off x="438350" y="4808975"/>
            <a:ext cx="5843400" cy="68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100" i="1">
                <a:solidFill>
                  <a:srgbClr val="0000FF"/>
                </a:solidFill>
              </a:rPr>
              <a:t>Cryst. Growth Des. 2010, 10, 2509</a:t>
            </a:r>
            <a:endParaRPr sz="1100" i="1">
              <a:solidFill>
                <a:srgbClr val="0000FF"/>
              </a:solidFill>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t>Morphologies of Metastable Structures</a:t>
            </a:r>
            <a:endParaRPr/>
          </a:p>
        </p:txBody>
      </p:sp>
      <p:sp>
        <p:nvSpPr>
          <p:cNvPr id="310" name="Google Shape;310;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311" name="Google Shape;311;p33"/>
          <p:cNvPicPr preferRelativeResize="0"/>
          <p:nvPr/>
        </p:nvPicPr>
        <p:blipFill>
          <a:blip r:embed="rId3">
            <a:alphaModFix/>
          </a:blip>
          <a:stretch>
            <a:fillRect/>
          </a:stretch>
        </p:blipFill>
        <p:spPr>
          <a:xfrm>
            <a:off x="558200" y="1228400"/>
            <a:ext cx="4453399" cy="3460350"/>
          </a:xfrm>
          <a:prstGeom prst="rect">
            <a:avLst/>
          </a:prstGeom>
          <a:noFill/>
          <a:ln>
            <a:noFill/>
          </a:ln>
        </p:spPr>
      </p:pic>
      <p:pic>
        <p:nvPicPr>
          <p:cNvPr id="312" name="Google Shape;312;p33"/>
          <p:cNvPicPr preferRelativeResize="0"/>
          <p:nvPr/>
        </p:nvPicPr>
        <p:blipFill>
          <a:blip r:embed="rId4">
            <a:alphaModFix/>
          </a:blip>
          <a:stretch>
            <a:fillRect/>
          </a:stretch>
        </p:blipFill>
        <p:spPr>
          <a:xfrm>
            <a:off x="5831175" y="1054925"/>
            <a:ext cx="2152060" cy="3770276"/>
          </a:xfrm>
          <a:prstGeom prst="rect">
            <a:avLst/>
          </a:prstGeom>
          <a:noFill/>
          <a:ln>
            <a:noFill/>
          </a:ln>
        </p:spPr>
      </p:pic>
      <p:sp>
        <p:nvSpPr>
          <p:cNvPr id="313" name="Google Shape;313;p33"/>
          <p:cNvSpPr txBox="1"/>
          <p:nvPr/>
        </p:nvSpPr>
        <p:spPr>
          <a:xfrm>
            <a:off x="456750" y="4813925"/>
            <a:ext cx="5843400" cy="68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100"/>
              <a:buFont typeface="Arial"/>
              <a:buNone/>
            </a:pPr>
            <a:r>
              <a:rPr lang="en" sz="1050" i="1">
                <a:solidFill>
                  <a:srgbClr val="0000FF"/>
                </a:solidFill>
              </a:rPr>
              <a:t>C</a:t>
            </a:r>
            <a:r>
              <a:rPr lang="en" sz="1100" i="1">
                <a:solidFill>
                  <a:srgbClr val="0000FF"/>
                </a:solidFill>
              </a:rPr>
              <a:t>hem. Eur. J. 2005, 11, 454 – 463</a:t>
            </a:r>
            <a:endParaRPr sz="1100" i="1">
              <a:solidFill>
                <a:srgbClr val="0000FF"/>
              </a:solidFill>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pic>
        <p:nvPicPr>
          <p:cNvPr id="314" name="Google Shape;314;p33"/>
          <p:cNvPicPr preferRelativeResize="0"/>
          <p:nvPr/>
        </p:nvPicPr>
        <p:blipFill>
          <a:blip r:embed="rId5">
            <a:alphaModFix/>
          </a:blip>
          <a:stretch>
            <a:fillRect/>
          </a:stretch>
        </p:blipFill>
        <p:spPr>
          <a:xfrm>
            <a:off x="41300" y="4732775"/>
            <a:ext cx="457925" cy="457925"/>
          </a:xfrm>
          <a:prstGeom prst="rect">
            <a:avLst/>
          </a:prstGeom>
          <a:noFill/>
          <a:ln>
            <a:noFill/>
          </a:ln>
        </p:spPr>
      </p:pic>
      <p:sp>
        <p:nvSpPr>
          <p:cNvPr id="315" name="Google Shape;315;p33"/>
          <p:cNvSpPr txBox="1"/>
          <p:nvPr/>
        </p:nvSpPr>
        <p:spPr>
          <a:xfrm>
            <a:off x="6640550" y="4825200"/>
            <a:ext cx="2528700" cy="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i="1">
                <a:solidFill>
                  <a:srgbClr val="0000FF"/>
                </a:solidFill>
              </a:rPr>
              <a:t>Cryst. Growth Des., 2787 (2015</a:t>
            </a:r>
            <a:r>
              <a:rPr lang="en" sz="1100" i="1">
                <a:solidFill>
                  <a:srgbClr val="0000FF"/>
                </a:solidFill>
                <a:latin typeface="Source Sans Pro"/>
                <a:ea typeface="Source Sans Pro"/>
                <a:cs typeface="Source Sans Pro"/>
                <a:sym typeface="Source Sans Pro"/>
              </a:rPr>
              <a:t>)</a:t>
            </a:r>
            <a:endParaRPr sz="1100" i="1">
              <a:solidFill>
                <a:srgbClr val="0000FF"/>
              </a:solidFill>
              <a:latin typeface="Source Sans Pro"/>
              <a:ea typeface="Source Sans Pro"/>
              <a:cs typeface="Source Sans Pro"/>
              <a:sym typeface="Source Sans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4"/>
          <p:cNvSpPr txBox="1">
            <a:spLocks noGrp="1"/>
          </p:cNvSpPr>
          <p:nvPr>
            <p:ph type="title"/>
          </p:nvPr>
        </p:nvSpPr>
        <p:spPr>
          <a:xfrm>
            <a:off x="311700" y="25927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Introduction</a:t>
            </a:r>
            <a:endParaRPr/>
          </a:p>
        </p:txBody>
      </p:sp>
      <p:sp>
        <p:nvSpPr>
          <p:cNvPr id="321" name="Google Shape;321;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322" name="Google Shape;322;p34"/>
          <p:cNvPicPr preferRelativeResize="0"/>
          <p:nvPr/>
        </p:nvPicPr>
        <p:blipFill>
          <a:blip r:embed="rId3">
            <a:alphaModFix/>
          </a:blip>
          <a:stretch>
            <a:fillRect/>
          </a:stretch>
        </p:blipFill>
        <p:spPr>
          <a:xfrm>
            <a:off x="311700" y="1068425"/>
            <a:ext cx="8735000" cy="39757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5"/>
          <p:cNvPicPr preferRelativeResize="0"/>
          <p:nvPr/>
        </p:nvPicPr>
        <p:blipFill>
          <a:blip r:embed="rId3">
            <a:alphaModFix/>
          </a:blip>
          <a:stretch>
            <a:fillRect/>
          </a:stretch>
        </p:blipFill>
        <p:spPr>
          <a:xfrm>
            <a:off x="152400" y="481250"/>
            <a:ext cx="8839202" cy="418099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36"/>
          <p:cNvPicPr preferRelativeResize="0"/>
          <p:nvPr/>
        </p:nvPicPr>
        <p:blipFill>
          <a:blip r:embed="rId3">
            <a:alphaModFix/>
          </a:blip>
          <a:stretch>
            <a:fillRect/>
          </a:stretch>
        </p:blipFill>
        <p:spPr>
          <a:xfrm>
            <a:off x="152400" y="647775"/>
            <a:ext cx="8839202" cy="40242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37"/>
          <p:cNvPicPr preferRelativeResize="0"/>
          <p:nvPr/>
        </p:nvPicPr>
        <p:blipFill>
          <a:blip r:embed="rId3">
            <a:alphaModFix/>
          </a:blip>
          <a:stretch>
            <a:fillRect/>
          </a:stretch>
        </p:blipFill>
        <p:spPr>
          <a:xfrm>
            <a:off x="152400" y="1101900"/>
            <a:ext cx="8839200" cy="3501558"/>
          </a:xfrm>
          <a:prstGeom prst="rect">
            <a:avLst/>
          </a:prstGeom>
          <a:noFill/>
          <a:ln>
            <a:noFill/>
          </a:ln>
        </p:spPr>
      </p:pic>
      <p:sp>
        <p:nvSpPr>
          <p:cNvPr id="338" name="Google Shape;338;p37"/>
          <p:cNvSpPr txBox="1">
            <a:spLocks noGrp="1"/>
          </p:cNvSpPr>
          <p:nvPr>
            <p:ph type="title"/>
          </p:nvPr>
        </p:nvSpPr>
        <p:spPr>
          <a:xfrm>
            <a:off x="311700" y="25927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two index facet combination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8"/>
          <p:cNvSpPr txBox="1">
            <a:spLocks noGrp="1"/>
          </p:cNvSpPr>
          <p:nvPr>
            <p:ph type="title"/>
          </p:nvPr>
        </p:nvSpPr>
        <p:spPr>
          <a:xfrm>
            <a:off x="311700" y="0"/>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two index facet combination</a:t>
            </a:r>
            <a:endParaRPr/>
          </a:p>
        </p:txBody>
      </p:sp>
      <p:pic>
        <p:nvPicPr>
          <p:cNvPr id="344" name="Google Shape;344;p38"/>
          <p:cNvPicPr preferRelativeResize="0"/>
          <p:nvPr/>
        </p:nvPicPr>
        <p:blipFill>
          <a:blip r:embed="rId3">
            <a:alphaModFix/>
          </a:blip>
          <a:stretch>
            <a:fillRect/>
          </a:stretch>
        </p:blipFill>
        <p:spPr>
          <a:xfrm>
            <a:off x="48800" y="775800"/>
            <a:ext cx="9046401" cy="3935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9"/>
          <p:cNvSpPr txBox="1">
            <a:spLocks noGrp="1"/>
          </p:cNvSpPr>
          <p:nvPr>
            <p:ph type="title"/>
          </p:nvPr>
        </p:nvSpPr>
        <p:spPr>
          <a:xfrm>
            <a:off x="311700" y="0"/>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Possible two index facet combination</a:t>
            </a:r>
            <a:endParaRPr/>
          </a:p>
        </p:txBody>
      </p:sp>
      <p:pic>
        <p:nvPicPr>
          <p:cNvPr id="350" name="Google Shape;350;p39"/>
          <p:cNvPicPr preferRelativeResize="0"/>
          <p:nvPr/>
        </p:nvPicPr>
        <p:blipFill>
          <a:blip r:embed="rId3">
            <a:alphaModFix/>
          </a:blip>
          <a:stretch>
            <a:fillRect/>
          </a:stretch>
        </p:blipFill>
        <p:spPr>
          <a:xfrm>
            <a:off x="44850" y="623400"/>
            <a:ext cx="9024951" cy="4329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40"/>
          <p:cNvPicPr preferRelativeResize="0"/>
          <p:nvPr/>
        </p:nvPicPr>
        <p:blipFill>
          <a:blip r:embed="rId3">
            <a:alphaModFix/>
          </a:blip>
          <a:stretch>
            <a:fillRect/>
          </a:stretch>
        </p:blipFill>
        <p:spPr>
          <a:xfrm>
            <a:off x="152400" y="751000"/>
            <a:ext cx="8839200" cy="3933930"/>
          </a:xfrm>
          <a:prstGeom prst="rect">
            <a:avLst/>
          </a:prstGeom>
          <a:noFill/>
          <a:ln>
            <a:noFill/>
          </a:ln>
        </p:spPr>
      </p:pic>
      <p:sp>
        <p:nvSpPr>
          <p:cNvPr id="356" name="Google Shape;356;p40"/>
          <p:cNvSpPr txBox="1">
            <a:spLocks noGrp="1"/>
          </p:cNvSpPr>
          <p:nvPr>
            <p:ph type="title"/>
          </p:nvPr>
        </p:nvSpPr>
        <p:spPr>
          <a:xfrm>
            <a:off x="76200" y="0"/>
            <a:ext cx="8991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Side-facets with various Temperature (Method 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1"/>
          <p:cNvSpPr txBox="1">
            <a:spLocks noGrp="1"/>
          </p:cNvSpPr>
          <p:nvPr>
            <p:ph type="title"/>
          </p:nvPr>
        </p:nvSpPr>
        <p:spPr>
          <a:xfrm>
            <a:off x="76200" y="0"/>
            <a:ext cx="8991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Side-facets with varying other parameter             (Method I)</a:t>
            </a:r>
            <a:endParaRPr sz="2500"/>
          </a:p>
        </p:txBody>
      </p:sp>
      <p:pic>
        <p:nvPicPr>
          <p:cNvPr id="362" name="Google Shape;362;p41"/>
          <p:cNvPicPr preferRelativeResize="0"/>
          <p:nvPr/>
        </p:nvPicPr>
        <p:blipFill>
          <a:blip r:embed="rId3">
            <a:alphaModFix/>
          </a:blip>
          <a:stretch>
            <a:fillRect/>
          </a:stretch>
        </p:blipFill>
        <p:spPr>
          <a:xfrm>
            <a:off x="251150" y="764025"/>
            <a:ext cx="8725600" cy="4470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0">
                <a:solidFill>
                  <a:srgbClr val="0D0D0D"/>
                </a:solidFill>
                <a:latin typeface="Arial"/>
                <a:ea typeface="Arial"/>
                <a:cs typeface="Arial"/>
                <a:sym typeface="Arial"/>
              </a:rPr>
              <a:t>Facet-dependent Properties</a:t>
            </a:r>
            <a:endParaRPr sz="1700"/>
          </a:p>
        </p:txBody>
      </p:sp>
      <p:sp>
        <p:nvSpPr>
          <p:cNvPr id="72" name="Google Shape;72;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73" name="Google Shape;73;p15"/>
          <p:cNvPicPr preferRelativeResize="0"/>
          <p:nvPr/>
        </p:nvPicPr>
        <p:blipFill>
          <a:blip r:embed="rId3">
            <a:alphaModFix/>
          </a:blip>
          <a:stretch>
            <a:fillRect/>
          </a:stretch>
        </p:blipFill>
        <p:spPr>
          <a:xfrm>
            <a:off x="188300" y="1462839"/>
            <a:ext cx="4455549" cy="2680775"/>
          </a:xfrm>
          <a:prstGeom prst="rect">
            <a:avLst/>
          </a:prstGeom>
          <a:noFill/>
          <a:ln>
            <a:noFill/>
          </a:ln>
        </p:spPr>
      </p:pic>
      <p:pic>
        <p:nvPicPr>
          <p:cNvPr id="74" name="Google Shape;74;p15"/>
          <p:cNvPicPr preferRelativeResize="0"/>
          <p:nvPr/>
        </p:nvPicPr>
        <p:blipFill>
          <a:blip r:embed="rId4">
            <a:alphaModFix/>
          </a:blip>
          <a:stretch>
            <a:fillRect/>
          </a:stretch>
        </p:blipFill>
        <p:spPr>
          <a:xfrm>
            <a:off x="4925475" y="1461325"/>
            <a:ext cx="3679626" cy="2834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2"/>
          <p:cNvSpPr txBox="1">
            <a:spLocks noGrp="1"/>
          </p:cNvSpPr>
          <p:nvPr>
            <p:ph type="title"/>
          </p:nvPr>
        </p:nvSpPr>
        <p:spPr>
          <a:xfrm>
            <a:off x="76200" y="0"/>
            <a:ext cx="8991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Side-facets with other pre-growth method         (Method II)</a:t>
            </a:r>
            <a:endParaRPr sz="2500"/>
          </a:p>
        </p:txBody>
      </p:sp>
      <p:pic>
        <p:nvPicPr>
          <p:cNvPr id="368" name="Google Shape;368;p42"/>
          <p:cNvPicPr preferRelativeResize="0"/>
          <p:nvPr/>
        </p:nvPicPr>
        <p:blipFill>
          <a:blip r:embed="rId3">
            <a:alphaModFix/>
          </a:blip>
          <a:stretch>
            <a:fillRect/>
          </a:stretch>
        </p:blipFill>
        <p:spPr>
          <a:xfrm>
            <a:off x="228600" y="886300"/>
            <a:ext cx="8839200" cy="40920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a:t>
            </a:r>
            <a:endParaRPr/>
          </a:p>
        </p:txBody>
      </p:sp>
      <p:sp>
        <p:nvSpPr>
          <p:cNvPr id="374" name="Google Shape;374;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Facet-Dependent properties</a:t>
            </a:r>
            <a:endParaRPr/>
          </a:p>
          <a:p>
            <a:pPr marL="457200" lvl="0" indent="-342900" algn="l" rtl="0">
              <a:spcBef>
                <a:spcPts val="0"/>
              </a:spcBef>
              <a:spcAft>
                <a:spcPts val="0"/>
              </a:spcAft>
              <a:buSzPts val="1800"/>
              <a:buChar char="●"/>
            </a:pPr>
            <a:r>
              <a:rPr lang="en"/>
              <a:t>ECS: Wulff and Winterbottom construction</a:t>
            </a:r>
            <a:endParaRPr/>
          </a:p>
          <a:p>
            <a:pPr marL="457200" lvl="0" indent="-342900" algn="l" rtl="0">
              <a:spcBef>
                <a:spcPts val="0"/>
              </a:spcBef>
              <a:spcAft>
                <a:spcPts val="0"/>
              </a:spcAft>
              <a:buSzPts val="1800"/>
              <a:buChar char="●"/>
            </a:pPr>
            <a:r>
              <a:rPr lang="en"/>
              <a:t>The relative magnitude of κ, γ, τ and v controls the growth regime (κγ/τv), which may change over time</a:t>
            </a:r>
            <a:endParaRPr/>
          </a:p>
          <a:p>
            <a:pPr marL="457200" lvl="0" indent="-342900" algn="l" rtl="0">
              <a:spcBef>
                <a:spcPts val="0"/>
              </a:spcBef>
              <a:spcAft>
                <a:spcPts val="0"/>
              </a:spcAft>
              <a:buSzPts val="1800"/>
              <a:buChar char="●"/>
            </a:pPr>
            <a:r>
              <a:rPr lang="en"/>
              <a:t>Understanding strong anisotropy </a:t>
            </a:r>
            <a:endParaRPr/>
          </a:p>
          <a:p>
            <a:pPr marL="457200" lvl="0" indent="-342900" algn="l" rtl="0">
              <a:spcBef>
                <a:spcPts val="0"/>
              </a:spcBef>
              <a:spcAft>
                <a:spcPts val="0"/>
              </a:spcAft>
              <a:buSzPts val="1800"/>
              <a:buChar char="●"/>
            </a:pPr>
            <a:r>
              <a:rPr lang="en"/>
              <a:t>Understanding metastable nanostructures with phase field model </a:t>
            </a:r>
            <a:endParaRPr/>
          </a:p>
          <a:p>
            <a:pPr marL="457200" lvl="0" indent="-342900" algn="l" rtl="0">
              <a:spcBef>
                <a:spcPts val="0"/>
              </a:spcBef>
              <a:spcAft>
                <a:spcPts val="0"/>
              </a:spcAft>
              <a:buSzPts val="1800"/>
              <a:buChar char="●"/>
            </a:pPr>
            <a:r>
              <a:rPr lang="en"/>
              <a:t>MOCVD and VLS based side-facet engineering: Temperature, Growth rate. </a:t>
            </a:r>
            <a:endParaRPr/>
          </a:p>
          <a:p>
            <a:pPr marL="457200" lvl="0" indent="-342900" algn="l" rtl="0">
              <a:spcBef>
                <a:spcPts val="0"/>
              </a:spcBef>
              <a:spcAft>
                <a:spcPts val="0"/>
              </a:spcAft>
              <a:buSzPts val="1800"/>
              <a:buChar char="●"/>
            </a:pPr>
            <a:r>
              <a:rPr lang="en"/>
              <a:t>Other affecting parameter: Thermal decomposition, Reduced diffusion length</a:t>
            </a:r>
            <a:endParaRPr/>
          </a:p>
        </p:txBody>
      </p:sp>
      <p:sp>
        <p:nvSpPr>
          <p:cNvPr id="375" name="Google Shape;375;p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4"/>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 you for your attention</a:t>
            </a:r>
            <a:endParaRPr/>
          </a:p>
        </p:txBody>
      </p:sp>
      <p:sp>
        <p:nvSpPr>
          <p:cNvPr id="381" name="Google Shape;381;p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b="0">
                <a:solidFill>
                  <a:srgbClr val="0D0D0D"/>
                </a:solidFill>
                <a:latin typeface="Arial"/>
                <a:ea typeface="Arial"/>
                <a:cs typeface="Arial"/>
                <a:sym typeface="Arial"/>
              </a:rPr>
              <a:t>Facet dependent properties</a:t>
            </a:r>
            <a:endParaRPr sz="1700"/>
          </a:p>
        </p:txBody>
      </p:sp>
      <p:sp>
        <p:nvSpPr>
          <p:cNvPr id="80" name="Google Shape;80;p1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Interactions of charged molecules with metal oxide crystals exposing different surface facets.</a:t>
            </a:r>
            <a:endParaRPr sz="1700"/>
          </a:p>
          <a:p>
            <a:pPr marL="457200" lvl="0" indent="0" algn="l" rtl="0">
              <a:spcBef>
                <a:spcPts val="1600"/>
              </a:spcBef>
              <a:spcAft>
                <a:spcPts val="1600"/>
              </a:spcAft>
              <a:buNone/>
            </a:pPr>
            <a:endParaRPr sz="1700"/>
          </a:p>
        </p:txBody>
      </p:sp>
      <p:sp>
        <p:nvSpPr>
          <p:cNvPr id="81" name="Google Shape;81;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82" name="Google Shape;82;p16"/>
          <p:cNvPicPr preferRelativeResize="0"/>
          <p:nvPr/>
        </p:nvPicPr>
        <p:blipFill>
          <a:blip r:embed="rId3">
            <a:alphaModFix/>
          </a:blip>
          <a:stretch>
            <a:fillRect/>
          </a:stretch>
        </p:blipFill>
        <p:spPr>
          <a:xfrm>
            <a:off x="270050" y="2299200"/>
            <a:ext cx="4996475" cy="2624575"/>
          </a:xfrm>
          <a:prstGeom prst="rect">
            <a:avLst/>
          </a:prstGeom>
          <a:noFill/>
          <a:ln>
            <a:noFill/>
          </a:ln>
        </p:spPr>
      </p:pic>
      <p:sp>
        <p:nvSpPr>
          <p:cNvPr id="83" name="Google Shape;83;p16"/>
          <p:cNvSpPr txBox="1"/>
          <p:nvPr/>
        </p:nvSpPr>
        <p:spPr>
          <a:xfrm>
            <a:off x="5324600" y="2408250"/>
            <a:ext cx="37221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Photographs of methylene blue solutions taken after dispersing Ag2O (a) octapods, (b) cubes, (c) octahedra, and (d) hexapods with stirring for 60 min. (e) Photograph of a methylene blue solution mixed with rhombic dodecahedral Cu2O nanocrystals and stirred for 30 min. SEM images of the respective particles are shown below the photographs. Scale bars are all equal to 100 nm. Remarkably, Ag2O octahedra and hexapods and Cu2O rhombic dodecahedra have floated to the top of the solution due to repulsive electrostatic interactions between the positively charged methylene blue molecules and the positively charged {111} and {110} faces of Ag2O and Cu2O crystals.</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D0D0D"/>
                </a:solidFill>
                <a:latin typeface="Arial"/>
                <a:ea typeface="Arial"/>
                <a:cs typeface="Arial"/>
                <a:sym typeface="Arial"/>
              </a:rPr>
              <a:t>Facet dependent properties</a:t>
            </a:r>
            <a:endParaRPr/>
          </a:p>
        </p:txBody>
      </p:sp>
      <p:sp>
        <p:nvSpPr>
          <p:cNvPr id="89" name="Google Shape;89;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Face-selective etching and deposition processes on the surfaces of nanocrystals</a:t>
            </a:r>
            <a:endParaRPr/>
          </a:p>
          <a:p>
            <a:pPr marL="457200" lvl="0" indent="0" algn="l" rtl="0">
              <a:spcBef>
                <a:spcPts val="1600"/>
              </a:spcBef>
              <a:spcAft>
                <a:spcPts val="1600"/>
              </a:spcAft>
              <a:buNone/>
            </a:pPr>
            <a:endParaRPr/>
          </a:p>
        </p:txBody>
      </p:sp>
      <p:sp>
        <p:nvSpPr>
          <p:cNvPr id="90" name="Google Shape;90;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91" name="Google Shape;91;p17"/>
          <p:cNvPicPr preferRelativeResize="0"/>
          <p:nvPr/>
        </p:nvPicPr>
        <p:blipFill>
          <a:blip r:embed="rId3">
            <a:alphaModFix/>
          </a:blip>
          <a:stretch>
            <a:fillRect/>
          </a:stretch>
        </p:blipFill>
        <p:spPr>
          <a:xfrm>
            <a:off x="471368" y="1690925"/>
            <a:ext cx="5423450" cy="3184975"/>
          </a:xfrm>
          <a:prstGeom prst="rect">
            <a:avLst/>
          </a:prstGeom>
          <a:noFill/>
          <a:ln>
            <a:noFill/>
          </a:ln>
        </p:spPr>
      </p:pic>
      <p:sp>
        <p:nvSpPr>
          <p:cNvPr id="92" name="Google Shape;92;p17"/>
          <p:cNvSpPr txBox="1"/>
          <p:nvPr/>
        </p:nvSpPr>
        <p:spPr>
          <a:xfrm>
            <a:off x="5962700" y="2462750"/>
            <a:ext cx="3084000" cy="20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Source Sans Pro"/>
                <a:ea typeface="Source Sans Pro"/>
                <a:cs typeface="Source Sans Pro"/>
                <a:sym typeface="Source Sans Pro"/>
              </a:rPr>
              <a:t>a) SEM image showing the formation of two types of Cu2O nanoframes with empty {100} faces (type I) and {110} faces (type II) and nanocages resulting from crystal growth and face-selective etching processes. (b) SEM image of hollow Cu2O cubes with empty {110} edges. (c) SEM image of edge-truncated octahedral Ag2O crystals after the controlled etching by NH3 to yield etched {100} corners and {110} edges. The inset shows rhombicu-boctahedral Ag2O crystals with etched square {100} faces. (d) SEM image of rhombicuboctahedral Cu2O microcrystals with Cu nanoparticles selectively deposited on the {111} faces. </a:t>
            </a:r>
            <a:endParaRPr sz="900">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D0D0D"/>
                </a:solidFill>
                <a:latin typeface="Arial"/>
                <a:ea typeface="Arial"/>
                <a:cs typeface="Arial"/>
                <a:sym typeface="Arial"/>
              </a:rPr>
              <a:t>Facet dependent properties</a:t>
            </a:r>
            <a:endParaRPr/>
          </a:p>
        </p:txBody>
      </p:sp>
      <p:sp>
        <p:nvSpPr>
          <p:cNvPr id="98" name="Google Shape;98;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Facet-dependent electrical conductivity of Cu2O nanocrystals</a:t>
            </a:r>
            <a:endParaRPr/>
          </a:p>
          <a:p>
            <a:pPr marL="457200" lvl="0" indent="0" algn="l" rtl="0">
              <a:spcBef>
                <a:spcPts val="1600"/>
              </a:spcBef>
              <a:spcAft>
                <a:spcPts val="1600"/>
              </a:spcAft>
              <a:buNone/>
            </a:pPr>
            <a:endParaRPr/>
          </a:p>
        </p:txBody>
      </p:sp>
      <p:sp>
        <p:nvSpPr>
          <p:cNvPr id="99" name="Google Shape;99;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00" name="Google Shape;100;p18"/>
          <p:cNvPicPr preferRelativeResize="0"/>
          <p:nvPr/>
        </p:nvPicPr>
        <p:blipFill>
          <a:blip r:embed="rId3">
            <a:alphaModFix/>
          </a:blip>
          <a:stretch>
            <a:fillRect/>
          </a:stretch>
        </p:blipFill>
        <p:spPr>
          <a:xfrm>
            <a:off x="614450" y="1812700"/>
            <a:ext cx="7551325" cy="2876050"/>
          </a:xfrm>
          <a:prstGeom prst="rect">
            <a:avLst/>
          </a:prstGeom>
          <a:noFill/>
          <a:ln>
            <a:noFill/>
          </a:ln>
        </p:spPr>
      </p:pic>
      <p:pic>
        <p:nvPicPr>
          <p:cNvPr id="101" name="Google Shape;101;p18"/>
          <p:cNvPicPr preferRelativeResize="0"/>
          <p:nvPr/>
        </p:nvPicPr>
        <p:blipFill>
          <a:blip r:embed="rId4">
            <a:alphaModFix/>
          </a:blip>
          <a:stretch>
            <a:fillRect/>
          </a:stretch>
        </p:blipFill>
        <p:spPr>
          <a:xfrm>
            <a:off x="1504400" y="4652913"/>
            <a:ext cx="457925" cy="457925"/>
          </a:xfrm>
          <a:prstGeom prst="rect">
            <a:avLst/>
          </a:prstGeom>
          <a:noFill/>
          <a:ln>
            <a:noFill/>
          </a:ln>
        </p:spPr>
      </p:pic>
      <p:sp>
        <p:nvSpPr>
          <p:cNvPr id="102" name="Google Shape;102;p18"/>
          <p:cNvSpPr txBox="1"/>
          <p:nvPr/>
        </p:nvSpPr>
        <p:spPr>
          <a:xfrm>
            <a:off x="2021725" y="4652925"/>
            <a:ext cx="2487600" cy="34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i="1">
                <a:solidFill>
                  <a:schemeClr val="dk2"/>
                </a:solidFill>
                <a:highlight>
                  <a:srgbClr val="FFFFFF"/>
                </a:highlight>
                <a:latin typeface="Roboto"/>
                <a:ea typeface="Roboto"/>
                <a:cs typeface="Roboto"/>
                <a:sym typeface="Roboto"/>
              </a:rPr>
              <a:t>. Am. Chem. Soc.</a:t>
            </a:r>
            <a:r>
              <a:rPr lang="en" sz="900">
                <a:solidFill>
                  <a:schemeClr val="dk2"/>
                </a:solidFill>
                <a:highlight>
                  <a:srgbClr val="FFFFFF"/>
                </a:highlight>
                <a:latin typeface="Roboto"/>
                <a:ea typeface="Roboto"/>
                <a:cs typeface="Roboto"/>
                <a:sym typeface="Roboto"/>
              </a:rPr>
              <a:t> 2011, 133, 4, 1052–1057</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D0D0D"/>
                </a:solidFill>
                <a:latin typeface="Arial"/>
                <a:ea typeface="Arial"/>
                <a:cs typeface="Arial"/>
                <a:sym typeface="Arial"/>
              </a:rPr>
              <a:t>ECS: equilibrium crystal shape</a:t>
            </a:r>
            <a:endParaRPr/>
          </a:p>
        </p:txBody>
      </p:sp>
      <p:sp>
        <p:nvSpPr>
          <p:cNvPr id="108" name="Google Shape;108;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Wulff’s Theorem :  </a:t>
            </a:r>
            <a:r>
              <a:rPr lang="en" sz="1200">
                <a:solidFill>
                  <a:schemeClr val="accent1"/>
                </a:solidFill>
                <a:latin typeface="Roboto"/>
                <a:ea typeface="Roboto"/>
                <a:cs typeface="Roboto"/>
                <a:sym typeface="Roboto"/>
              </a:rPr>
              <a:t>for a crystal at equilibrium, there exists a point in the interior such that its perpendicular distance </a:t>
            </a:r>
            <a:r>
              <a:rPr lang="en" sz="1200" i="1">
                <a:solidFill>
                  <a:schemeClr val="accent1"/>
                </a:solidFill>
                <a:latin typeface="Roboto"/>
                <a:ea typeface="Roboto"/>
                <a:cs typeface="Roboto"/>
                <a:sym typeface="Roboto"/>
              </a:rPr>
              <a:t>h</a:t>
            </a:r>
            <a:r>
              <a:rPr lang="en" sz="900" i="1">
                <a:solidFill>
                  <a:schemeClr val="accent1"/>
                </a:solidFill>
                <a:latin typeface="Roboto"/>
                <a:ea typeface="Roboto"/>
                <a:cs typeface="Roboto"/>
                <a:sym typeface="Roboto"/>
              </a:rPr>
              <a:t>i</a:t>
            </a:r>
            <a:r>
              <a:rPr lang="en" sz="1200">
                <a:solidFill>
                  <a:schemeClr val="accent1"/>
                </a:solidFill>
                <a:latin typeface="Roboto"/>
                <a:ea typeface="Roboto"/>
                <a:cs typeface="Roboto"/>
                <a:sym typeface="Roboto"/>
              </a:rPr>
              <a:t> from the </a:t>
            </a:r>
            <a:r>
              <a:rPr lang="en" sz="1200" i="1">
                <a:solidFill>
                  <a:schemeClr val="accent1"/>
                </a:solidFill>
                <a:latin typeface="Roboto"/>
                <a:ea typeface="Roboto"/>
                <a:cs typeface="Roboto"/>
                <a:sym typeface="Roboto"/>
              </a:rPr>
              <a:t>i</a:t>
            </a:r>
            <a:r>
              <a:rPr lang="en" sz="1200">
                <a:solidFill>
                  <a:schemeClr val="accent1"/>
                </a:solidFill>
                <a:latin typeface="Roboto"/>
                <a:ea typeface="Roboto"/>
                <a:cs typeface="Roboto"/>
                <a:sym typeface="Roboto"/>
              </a:rPr>
              <a:t>th face is proportional to </a:t>
            </a:r>
            <a:r>
              <a:rPr lang="en" sz="1200" i="1">
                <a:solidFill>
                  <a:schemeClr val="accent1"/>
                </a:solidFill>
                <a:latin typeface="Roboto"/>
                <a:ea typeface="Roboto"/>
                <a:cs typeface="Roboto"/>
                <a:sym typeface="Roboto"/>
              </a:rPr>
              <a:t>γ</a:t>
            </a:r>
            <a:r>
              <a:rPr lang="en" sz="900" i="1">
                <a:solidFill>
                  <a:schemeClr val="accent1"/>
                </a:solidFill>
                <a:latin typeface="Roboto"/>
                <a:ea typeface="Roboto"/>
                <a:cs typeface="Roboto"/>
                <a:sym typeface="Roboto"/>
              </a:rPr>
              <a:t>i</a:t>
            </a:r>
            <a:r>
              <a:rPr lang="en" sz="1200">
                <a:solidFill>
                  <a:schemeClr val="accent1"/>
                </a:solidFill>
                <a:latin typeface="Roboto"/>
                <a:ea typeface="Roboto"/>
                <a:cs typeface="Roboto"/>
                <a:sym typeface="Roboto"/>
              </a:rPr>
              <a:t>: (</a:t>
            </a:r>
            <a:r>
              <a:rPr lang="en" sz="1200" i="1">
                <a:solidFill>
                  <a:schemeClr val="accent1"/>
                </a:solidFill>
                <a:latin typeface="Roboto"/>
                <a:ea typeface="Roboto"/>
                <a:cs typeface="Roboto"/>
                <a:sym typeface="Roboto"/>
              </a:rPr>
              <a:t>γ</a:t>
            </a:r>
            <a:r>
              <a:rPr lang="en" sz="900">
                <a:solidFill>
                  <a:schemeClr val="accent1"/>
                </a:solidFill>
                <a:latin typeface="Roboto"/>
                <a:ea typeface="Roboto"/>
                <a:cs typeface="Roboto"/>
                <a:sym typeface="Roboto"/>
              </a:rPr>
              <a:t>1</a:t>
            </a:r>
            <a:r>
              <a:rPr lang="en" sz="1200">
                <a:solidFill>
                  <a:schemeClr val="accent1"/>
                </a:solidFill>
                <a:latin typeface="Roboto"/>
                <a:ea typeface="Roboto"/>
                <a:cs typeface="Roboto"/>
                <a:sym typeface="Roboto"/>
              </a:rPr>
              <a:t>/</a:t>
            </a:r>
            <a:r>
              <a:rPr lang="en" sz="1200" i="1">
                <a:solidFill>
                  <a:schemeClr val="accent1"/>
                </a:solidFill>
                <a:latin typeface="Roboto"/>
                <a:ea typeface="Roboto"/>
                <a:cs typeface="Roboto"/>
                <a:sym typeface="Roboto"/>
              </a:rPr>
              <a:t>h</a:t>
            </a:r>
            <a:r>
              <a:rPr lang="en" sz="900">
                <a:solidFill>
                  <a:schemeClr val="accent1"/>
                </a:solidFill>
                <a:latin typeface="Roboto"/>
                <a:ea typeface="Roboto"/>
                <a:cs typeface="Roboto"/>
                <a:sym typeface="Roboto"/>
              </a:rPr>
              <a:t>1</a:t>
            </a:r>
            <a:r>
              <a:rPr lang="en" sz="1200" i="1">
                <a:solidFill>
                  <a:schemeClr val="accent1"/>
                </a:solidFill>
                <a:latin typeface="Roboto"/>
                <a:ea typeface="Roboto"/>
                <a:cs typeface="Roboto"/>
                <a:sym typeface="Roboto"/>
              </a:rPr>
              <a:t>) =</a:t>
            </a:r>
            <a:r>
              <a:rPr lang="en" sz="1200">
                <a:solidFill>
                  <a:schemeClr val="accent1"/>
                </a:solidFill>
                <a:latin typeface="Roboto"/>
                <a:ea typeface="Roboto"/>
                <a:cs typeface="Roboto"/>
                <a:sym typeface="Roboto"/>
              </a:rPr>
              <a:t> (</a:t>
            </a:r>
            <a:r>
              <a:rPr lang="en" sz="1200" i="1">
                <a:solidFill>
                  <a:schemeClr val="accent1"/>
                </a:solidFill>
                <a:latin typeface="Roboto"/>
                <a:ea typeface="Roboto"/>
                <a:cs typeface="Roboto"/>
                <a:sym typeface="Roboto"/>
              </a:rPr>
              <a:t>γ</a:t>
            </a:r>
            <a:r>
              <a:rPr lang="en" sz="900">
                <a:solidFill>
                  <a:schemeClr val="accent1"/>
                </a:solidFill>
                <a:latin typeface="Roboto"/>
                <a:ea typeface="Roboto"/>
                <a:cs typeface="Roboto"/>
                <a:sym typeface="Roboto"/>
              </a:rPr>
              <a:t>2</a:t>
            </a:r>
            <a:r>
              <a:rPr lang="en" sz="1200">
                <a:solidFill>
                  <a:schemeClr val="accent1"/>
                </a:solidFill>
                <a:latin typeface="Roboto"/>
                <a:ea typeface="Roboto"/>
                <a:cs typeface="Roboto"/>
                <a:sym typeface="Roboto"/>
              </a:rPr>
              <a:t>/</a:t>
            </a:r>
            <a:r>
              <a:rPr lang="en" sz="1200" i="1">
                <a:solidFill>
                  <a:schemeClr val="accent1"/>
                </a:solidFill>
                <a:latin typeface="Roboto"/>
                <a:ea typeface="Roboto"/>
                <a:cs typeface="Roboto"/>
                <a:sym typeface="Roboto"/>
              </a:rPr>
              <a:t>h</a:t>
            </a:r>
            <a:r>
              <a:rPr lang="en" sz="900">
                <a:solidFill>
                  <a:schemeClr val="accent1"/>
                </a:solidFill>
                <a:latin typeface="Roboto"/>
                <a:ea typeface="Roboto"/>
                <a:cs typeface="Roboto"/>
                <a:sym typeface="Roboto"/>
              </a:rPr>
              <a:t>2</a:t>
            </a:r>
            <a:r>
              <a:rPr lang="en" sz="1200" i="1">
                <a:solidFill>
                  <a:schemeClr val="accent1"/>
                </a:solidFill>
                <a:latin typeface="Roboto"/>
                <a:ea typeface="Roboto"/>
                <a:cs typeface="Roboto"/>
                <a:sym typeface="Roboto"/>
              </a:rPr>
              <a:t>) = ...</a:t>
            </a:r>
            <a:endParaRPr sz="1200" i="1">
              <a:solidFill>
                <a:schemeClr val="accent1"/>
              </a:solidFill>
              <a:latin typeface="Roboto"/>
              <a:ea typeface="Roboto"/>
              <a:cs typeface="Roboto"/>
              <a:sym typeface="Roboto"/>
            </a:endParaRPr>
          </a:p>
          <a:p>
            <a:pPr marL="0" lvl="0" indent="0" algn="l" rtl="0">
              <a:spcBef>
                <a:spcPts val="1600"/>
              </a:spcBef>
              <a:spcAft>
                <a:spcPts val="1600"/>
              </a:spcAft>
              <a:buNone/>
            </a:pPr>
            <a:endParaRPr sz="1200" i="1">
              <a:solidFill>
                <a:schemeClr val="accent1"/>
              </a:solidFill>
              <a:latin typeface="Roboto"/>
              <a:ea typeface="Roboto"/>
              <a:cs typeface="Roboto"/>
              <a:sym typeface="Roboto"/>
            </a:endParaRPr>
          </a:p>
        </p:txBody>
      </p:sp>
      <p:sp>
        <p:nvSpPr>
          <p:cNvPr id="109" name="Google Shape;109;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10" name="Google Shape;110;p19"/>
          <p:cNvPicPr preferRelativeResize="0"/>
          <p:nvPr/>
        </p:nvPicPr>
        <p:blipFill>
          <a:blip r:embed="rId3">
            <a:alphaModFix/>
          </a:blip>
          <a:stretch>
            <a:fillRect/>
          </a:stretch>
        </p:blipFill>
        <p:spPr>
          <a:xfrm>
            <a:off x="361250" y="1898000"/>
            <a:ext cx="3218025" cy="2294100"/>
          </a:xfrm>
          <a:prstGeom prst="rect">
            <a:avLst/>
          </a:prstGeom>
          <a:noFill/>
          <a:ln>
            <a:noFill/>
          </a:ln>
        </p:spPr>
      </p:pic>
      <p:sp>
        <p:nvSpPr>
          <p:cNvPr id="111" name="Google Shape;111;p19"/>
          <p:cNvSpPr txBox="1"/>
          <p:nvPr/>
        </p:nvSpPr>
        <p:spPr>
          <a:xfrm>
            <a:off x="3795700" y="1921663"/>
            <a:ext cx="2398200" cy="3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Total surface energy</a:t>
            </a:r>
            <a:endParaRPr>
              <a:latin typeface="Source Sans Pro"/>
              <a:ea typeface="Source Sans Pro"/>
              <a:cs typeface="Source Sans Pro"/>
              <a:sym typeface="Source Sans Pro"/>
            </a:endParaRPr>
          </a:p>
        </p:txBody>
      </p:sp>
      <p:pic>
        <p:nvPicPr>
          <p:cNvPr id="112" name="Google Shape;112;p19"/>
          <p:cNvPicPr preferRelativeResize="0"/>
          <p:nvPr/>
        </p:nvPicPr>
        <p:blipFill>
          <a:blip r:embed="rId4">
            <a:alphaModFix/>
          </a:blip>
          <a:stretch>
            <a:fillRect/>
          </a:stretch>
        </p:blipFill>
        <p:spPr>
          <a:xfrm>
            <a:off x="3763413" y="2436825"/>
            <a:ext cx="2462767" cy="269825"/>
          </a:xfrm>
          <a:prstGeom prst="rect">
            <a:avLst/>
          </a:prstGeom>
          <a:noFill/>
          <a:ln>
            <a:noFill/>
          </a:ln>
        </p:spPr>
      </p:pic>
      <p:pic>
        <p:nvPicPr>
          <p:cNvPr id="113" name="Google Shape;113;p19"/>
          <p:cNvPicPr preferRelativeResize="0"/>
          <p:nvPr/>
        </p:nvPicPr>
        <p:blipFill rotWithShape="1">
          <a:blip r:embed="rId5">
            <a:alphaModFix/>
          </a:blip>
          <a:srcRect l="9714"/>
          <a:stretch/>
        </p:blipFill>
        <p:spPr>
          <a:xfrm>
            <a:off x="6141950" y="2374950"/>
            <a:ext cx="1514139" cy="393600"/>
          </a:xfrm>
          <a:prstGeom prst="rect">
            <a:avLst/>
          </a:prstGeom>
          <a:noFill/>
          <a:ln>
            <a:noFill/>
          </a:ln>
        </p:spPr>
      </p:pic>
      <p:sp>
        <p:nvSpPr>
          <p:cNvPr id="114" name="Google Shape;114;p19"/>
          <p:cNvSpPr txBox="1"/>
          <p:nvPr/>
        </p:nvSpPr>
        <p:spPr>
          <a:xfrm>
            <a:off x="3845225" y="2893850"/>
            <a:ext cx="1813500" cy="3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Source Sans Pro"/>
                <a:ea typeface="Source Sans Pro"/>
                <a:cs typeface="Source Sans Pro"/>
                <a:sym typeface="Source Sans Pro"/>
              </a:rPr>
              <a:t>Minimizing the energy:</a:t>
            </a:r>
            <a:endParaRPr sz="1300">
              <a:latin typeface="Source Sans Pro"/>
              <a:ea typeface="Source Sans Pro"/>
              <a:cs typeface="Source Sans Pro"/>
              <a:sym typeface="Source Sans Pro"/>
            </a:endParaRPr>
          </a:p>
        </p:txBody>
      </p:sp>
      <p:pic>
        <p:nvPicPr>
          <p:cNvPr id="115" name="Google Shape;115;p19"/>
          <p:cNvPicPr preferRelativeResize="0"/>
          <p:nvPr/>
        </p:nvPicPr>
        <p:blipFill>
          <a:blip r:embed="rId6">
            <a:alphaModFix/>
          </a:blip>
          <a:stretch>
            <a:fillRect/>
          </a:stretch>
        </p:blipFill>
        <p:spPr>
          <a:xfrm>
            <a:off x="5583300" y="2977050"/>
            <a:ext cx="719533" cy="269825"/>
          </a:xfrm>
          <a:prstGeom prst="rect">
            <a:avLst/>
          </a:prstGeom>
          <a:noFill/>
          <a:ln>
            <a:noFill/>
          </a:ln>
        </p:spPr>
      </p:pic>
      <p:pic>
        <p:nvPicPr>
          <p:cNvPr id="116" name="Google Shape;116;p19"/>
          <p:cNvPicPr preferRelativeResize="0"/>
          <p:nvPr/>
        </p:nvPicPr>
        <p:blipFill>
          <a:blip r:embed="rId7">
            <a:alphaModFix/>
          </a:blip>
          <a:stretch>
            <a:fillRect/>
          </a:stretch>
        </p:blipFill>
        <p:spPr>
          <a:xfrm>
            <a:off x="6302825" y="3027809"/>
            <a:ext cx="719525" cy="1683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rgbClr val="0D0D0D"/>
                </a:solidFill>
                <a:latin typeface="Arial"/>
                <a:ea typeface="Arial"/>
                <a:cs typeface="Arial"/>
                <a:sym typeface="Arial"/>
              </a:rPr>
              <a:t>ECS: equilibrium crystal shape</a:t>
            </a:r>
            <a:endParaRPr/>
          </a:p>
        </p:txBody>
      </p:sp>
      <p:sp>
        <p:nvSpPr>
          <p:cNvPr id="122" name="Google Shape;122;p20"/>
          <p:cNvSpPr txBox="1">
            <a:spLocks noGrp="1"/>
          </p:cNvSpPr>
          <p:nvPr>
            <p:ph type="body" idx="1"/>
          </p:nvPr>
        </p:nvSpPr>
        <p:spPr>
          <a:xfrm>
            <a:off x="420700" y="1152475"/>
            <a:ext cx="30381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Wulff and Winterbottom Construction </a:t>
            </a:r>
            <a:endParaRPr/>
          </a:p>
          <a:p>
            <a:pPr marL="457200" lvl="0" indent="-317500" algn="l" rtl="0">
              <a:spcBef>
                <a:spcPts val="0"/>
              </a:spcBef>
              <a:spcAft>
                <a:spcPts val="0"/>
              </a:spcAft>
              <a:buSzPts val="1400"/>
              <a:buChar char="●"/>
            </a:pPr>
            <a:r>
              <a:rPr lang="en" sz="1200">
                <a:solidFill>
                  <a:schemeClr val="accent1"/>
                </a:solidFill>
                <a:latin typeface="Roboto"/>
                <a:ea typeface="Roboto"/>
                <a:cs typeface="Roboto"/>
                <a:sym typeface="Roboto"/>
              </a:rPr>
              <a:t>minimizing the total surface energy when the crystals place on  solid substrates.</a:t>
            </a:r>
            <a:r>
              <a:rPr lang="en"/>
              <a:t> </a:t>
            </a:r>
            <a:endParaRPr/>
          </a:p>
          <a:p>
            <a:pPr marL="0" lvl="0" indent="0" algn="l" rtl="0">
              <a:spcBef>
                <a:spcPts val="1600"/>
              </a:spcBef>
              <a:spcAft>
                <a:spcPts val="1600"/>
              </a:spcAft>
              <a:buNone/>
            </a:pPr>
            <a:endParaRPr/>
          </a:p>
        </p:txBody>
      </p:sp>
      <p:sp>
        <p:nvSpPr>
          <p:cNvPr id="123" name="Google Shape;123;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24" name="Google Shape;124;p20"/>
          <p:cNvPicPr preferRelativeResize="0"/>
          <p:nvPr/>
        </p:nvPicPr>
        <p:blipFill rotWithShape="1">
          <a:blip r:embed="rId3">
            <a:alphaModFix/>
          </a:blip>
          <a:srcRect b="47630"/>
          <a:stretch/>
        </p:blipFill>
        <p:spPr>
          <a:xfrm>
            <a:off x="79275" y="2708425"/>
            <a:ext cx="4584651" cy="1692000"/>
          </a:xfrm>
          <a:prstGeom prst="rect">
            <a:avLst/>
          </a:prstGeom>
          <a:noFill/>
          <a:ln>
            <a:noFill/>
          </a:ln>
        </p:spPr>
      </p:pic>
      <p:sp>
        <p:nvSpPr>
          <p:cNvPr id="125" name="Google Shape;125;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26" name="Google Shape;126;p20"/>
          <p:cNvPicPr preferRelativeResize="0"/>
          <p:nvPr/>
        </p:nvPicPr>
        <p:blipFill>
          <a:blip r:embed="rId4">
            <a:alphaModFix/>
          </a:blip>
          <a:stretch>
            <a:fillRect/>
          </a:stretch>
        </p:blipFill>
        <p:spPr>
          <a:xfrm>
            <a:off x="4392825" y="1152475"/>
            <a:ext cx="3803652" cy="23345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Modelling crystal shapes</a:t>
            </a:r>
            <a:endParaRPr/>
          </a:p>
        </p:txBody>
      </p:sp>
      <p:sp>
        <p:nvSpPr>
          <p:cNvPr id="132" name="Google Shape;132;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961</Words>
  <Application>Microsoft Office PowerPoint</Application>
  <PresentationFormat>On-screen Show (16:9)</PresentationFormat>
  <Paragraphs>130</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Source Sans Pro</vt:lpstr>
      <vt:lpstr>Arial</vt:lpstr>
      <vt:lpstr>Raleway</vt:lpstr>
      <vt:lpstr>Roboto</vt:lpstr>
      <vt:lpstr>Plum</vt:lpstr>
      <vt:lpstr>Understanding the crystal shape in the growth of nanostructures</vt:lpstr>
      <vt:lpstr> Motivation : Why understanding the crystal faceting is crucial? </vt:lpstr>
      <vt:lpstr>Facet-dependent Properties</vt:lpstr>
      <vt:lpstr>Facet dependent properties</vt:lpstr>
      <vt:lpstr>Facet dependent properties</vt:lpstr>
      <vt:lpstr>Facet dependent properties</vt:lpstr>
      <vt:lpstr>ECS: equilibrium crystal shape</vt:lpstr>
      <vt:lpstr>ECS: equilibrium crystal shape</vt:lpstr>
      <vt:lpstr>Modelling crystal shapes</vt:lpstr>
      <vt:lpstr>Description of the model</vt:lpstr>
      <vt:lpstr>Showcasing the Phase-Field model: ECS</vt:lpstr>
      <vt:lpstr>Showcasing the Phase-Field model: KCS</vt:lpstr>
      <vt:lpstr>Thermodynamics VS kinetics</vt:lpstr>
      <vt:lpstr>Interactions between γ and τ</vt:lpstr>
      <vt:lpstr>Interactions between τ and F</vt:lpstr>
      <vt:lpstr>Strong Anisotropy </vt:lpstr>
      <vt:lpstr>  </vt:lpstr>
      <vt:lpstr>Surface Energy Density</vt:lpstr>
      <vt:lpstr>Evolution from Sphere toward the ECS</vt:lpstr>
      <vt:lpstr>Morphologies of Metastable Structures</vt:lpstr>
      <vt:lpstr>Morphologies of Metastable Structures</vt:lpstr>
      <vt:lpstr> Introduction</vt:lpstr>
      <vt:lpstr>PowerPoint Presentation</vt:lpstr>
      <vt:lpstr>PowerPoint Presentation</vt:lpstr>
      <vt:lpstr>Possible two index facet combination</vt:lpstr>
      <vt:lpstr>Possible two index facet combination</vt:lpstr>
      <vt:lpstr>Possible two index facet combination</vt:lpstr>
      <vt:lpstr>Side-facets with various Temperature (Method I)</vt:lpstr>
      <vt:lpstr>Side-facets with varying other parameter             (Method I)</vt:lpstr>
      <vt:lpstr>Side-facets with other pre-growth method         (Method II)</vt:lpstr>
      <vt:lpstr>Summary</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crystal shape in the growth of nanostructures</dc:title>
  <cp:lastModifiedBy>Stutz Elias Zsolt</cp:lastModifiedBy>
  <cp:revision>1</cp:revision>
  <dcterms:modified xsi:type="dcterms:W3CDTF">2020-08-28T13:25:24Z</dcterms:modified>
</cp:coreProperties>
</file>